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24387175" cy="13716000"/>
  <p:notesSz cx="13716000" cy="24387175"/>
  <p:embeddedFontLst>
    <p:embeddedFont>
      <p:font typeface="Audiowide"/>
      <p:regular r:id="rId9"/>
    </p:embeddedFont>
    <p:embeddedFont>
      <p:font typeface="Poppins" panose="00000500000000000000" pitchFamily="2" charset="0"/>
      <p:regular r:id="rId10"/>
      <p:bold r:id="rId11"/>
      <p:italic r:id="rId12"/>
      <p:boldItalic r:id="rId13"/>
    </p:embeddedFont>
    <p:embeddedFont>
      <p:font typeface="Poppins SemiBold" panose="00000700000000000000" pitchFamily="2"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9" roundtripDataSignature="AMtx7miqhhup+aflh0oKV+QWH93FaxfTV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25" d="100"/>
          <a:sy n="25" d="100"/>
        </p:scale>
        <p:origin x="1906" y="7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tableStyles" Target="tableStyles.xml"/><Relationship Id="rId10" Type="http://schemas.openxmlformats.org/officeDocument/2006/relationships/font" Target="fonts/font2.fntdata"/><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 name="Google Shape;1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 name="Google Shape;1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Google Shape;3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 name="Google Shape;39;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 name="Google Shape;40;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 name="Google Shape;61;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 name="Google Shape;62;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 name="Google Shape;79;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 name="Google Shape;80;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1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4.png"/><Relationship Id="rId7"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8" Type="http://schemas.openxmlformats.org/officeDocument/2006/relationships/hyperlink" Target="https://www.sciencedirect.com/science/article/pii/S2666792421000184#sec0004" TargetMode="External"/><Relationship Id="rId3" Type="http://schemas.openxmlformats.org/officeDocument/2006/relationships/image" Target="../media/image14.png"/><Relationship Id="rId7" Type="http://schemas.openxmlformats.org/officeDocument/2006/relationships/hyperlink" Target="https://power.larc.nasa.gov/data-access-viewer/"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hyperlink" Target="https://www.delhisldc.org/Redirect.aspx?Loc=1002" TargetMode="Externa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5"/>
        <p:cNvGrpSpPr/>
        <p:nvPr/>
      </p:nvGrpSpPr>
      <p:grpSpPr>
        <a:xfrm>
          <a:off x="0" y="0"/>
          <a:ext cx="0" cy="0"/>
          <a:chOff x="0" y="0"/>
          <a:chExt cx="0" cy="0"/>
        </a:xfrm>
      </p:grpSpPr>
      <p:pic>
        <p:nvPicPr>
          <p:cNvPr id="16" name="Google Shape;16;p1" descr=" "/>
          <p:cNvPicPr preferRelativeResize="0"/>
          <p:nvPr/>
        </p:nvPicPr>
        <p:blipFill rotWithShape="1">
          <a:blip r:embed="rId3">
            <a:alphaModFix/>
          </a:blip>
          <a:srcRect/>
          <a:stretch/>
        </p:blipFill>
        <p:spPr>
          <a:xfrm>
            <a:off x="1994149" y="1003300"/>
            <a:ext cx="21884835" cy="12712700"/>
          </a:xfrm>
          <a:prstGeom prst="rect">
            <a:avLst/>
          </a:prstGeom>
          <a:noFill/>
          <a:ln>
            <a:noFill/>
          </a:ln>
        </p:spPr>
      </p:pic>
      <p:pic>
        <p:nvPicPr>
          <p:cNvPr id="17" name="Google Shape;17;p1" descr=" "/>
          <p:cNvPicPr preferRelativeResize="0"/>
          <p:nvPr/>
        </p:nvPicPr>
        <p:blipFill rotWithShape="1">
          <a:blip r:embed="rId4">
            <a:alphaModFix/>
          </a:blip>
          <a:srcRect/>
          <a:stretch/>
        </p:blipFill>
        <p:spPr>
          <a:xfrm>
            <a:off x="18341563" y="1860779"/>
            <a:ext cx="6045485" cy="7878707"/>
          </a:xfrm>
          <a:prstGeom prst="rect">
            <a:avLst/>
          </a:prstGeom>
          <a:noFill/>
          <a:ln>
            <a:noFill/>
          </a:ln>
        </p:spPr>
      </p:pic>
      <p:pic>
        <p:nvPicPr>
          <p:cNvPr id="18" name="Google Shape;18;p1" descr=" "/>
          <p:cNvPicPr preferRelativeResize="0"/>
          <p:nvPr/>
        </p:nvPicPr>
        <p:blipFill rotWithShape="1">
          <a:blip r:embed="rId5">
            <a:alphaModFix/>
          </a:blip>
          <a:srcRect/>
          <a:stretch/>
        </p:blipFill>
        <p:spPr>
          <a:xfrm>
            <a:off x="6528616" y="7086600"/>
            <a:ext cx="13971746" cy="6629400"/>
          </a:xfrm>
          <a:prstGeom prst="rect">
            <a:avLst/>
          </a:prstGeom>
          <a:noFill/>
          <a:ln>
            <a:noFill/>
          </a:ln>
        </p:spPr>
      </p:pic>
      <p:pic>
        <p:nvPicPr>
          <p:cNvPr id="19" name="Google Shape;19;p1" descr=" "/>
          <p:cNvPicPr preferRelativeResize="0"/>
          <p:nvPr/>
        </p:nvPicPr>
        <p:blipFill rotWithShape="1">
          <a:blip r:embed="rId6">
            <a:alphaModFix/>
          </a:blip>
          <a:srcRect/>
          <a:stretch/>
        </p:blipFill>
        <p:spPr>
          <a:xfrm>
            <a:off x="15572146" y="7696200"/>
            <a:ext cx="8814902" cy="6019800"/>
          </a:xfrm>
          <a:prstGeom prst="rect">
            <a:avLst/>
          </a:prstGeom>
          <a:noFill/>
          <a:ln>
            <a:noFill/>
          </a:ln>
        </p:spPr>
      </p:pic>
      <p:pic>
        <p:nvPicPr>
          <p:cNvPr id="20" name="Google Shape;20;p1" descr=" "/>
          <p:cNvPicPr preferRelativeResize="0"/>
          <p:nvPr/>
        </p:nvPicPr>
        <p:blipFill rotWithShape="1">
          <a:blip r:embed="rId7">
            <a:alphaModFix/>
          </a:blip>
          <a:srcRect/>
          <a:stretch/>
        </p:blipFill>
        <p:spPr>
          <a:xfrm>
            <a:off x="1071488" y="8265748"/>
            <a:ext cx="11266308" cy="4432300"/>
          </a:xfrm>
          <a:prstGeom prst="rect">
            <a:avLst/>
          </a:prstGeom>
          <a:noFill/>
          <a:ln>
            <a:noFill/>
          </a:ln>
        </p:spPr>
      </p:pic>
      <p:sp>
        <p:nvSpPr>
          <p:cNvPr id="21" name="Google Shape;21;p1"/>
          <p:cNvSpPr/>
          <p:nvPr/>
        </p:nvSpPr>
        <p:spPr>
          <a:xfrm>
            <a:off x="1447981" y="8928100"/>
            <a:ext cx="10123165" cy="346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a typeface="Calibri" panose="020F0502020204030204" pitchFamily="34" charset="0"/>
              <a:cs typeface="Calibri" panose="020F0502020204030204" pitchFamily="34" charset="0"/>
            </a:endParaRPr>
          </a:p>
        </p:txBody>
      </p:sp>
      <p:sp>
        <p:nvSpPr>
          <p:cNvPr id="22" name="Google Shape;22;p1"/>
          <p:cNvSpPr/>
          <p:nvPr/>
        </p:nvSpPr>
        <p:spPr>
          <a:xfrm>
            <a:off x="1483208" y="8840029"/>
            <a:ext cx="10641821" cy="9779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000000"/>
              </a:buClr>
              <a:buSzPts val="7200"/>
              <a:buFont typeface="Arial"/>
              <a:buNone/>
            </a:pPr>
            <a:r>
              <a:rPr lang="en-US" sz="4400" b="1" dirty="0" err="1">
                <a:solidFill>
                  <a:schemeClr val="bg1"/>
                </a:solidFill>
                <a:latin typeface="Calibri" panose="020F0502020204030204" pitchFamily="34" charset="0"/>
                <a:ea typeface="Calibri" panose="020F0502020204030204" pitchFamily="34" charset="0"/>
                <a:cs typeface="Calibri" panose="020F0502020204030204" pitchFamily="34" charset="0"/>
              </a:rPr>
              <a:t>Topic:AI-Based</a:t>
            </a:r>
            <a:r>
              <a:rPr lang="en-US" sz="4400" b="1" dirty="0">
                <a:solidFill>
                  <a:schemeClr val="bg1"/>
                </a:solidFill>
                <a:latin typeface="Calibri" panose="020F0502020204030204" pitchFamily="34" charset="0"/>
                <a:ea typeface="Calibri" panose="020F0502020204030204" pitchFamily="34" charset="0"/>
                <a:cs typeface="Calibri" panose="020F0502020204030204" pitchFamily="34" charset="0"/>
              </a:rPr>
              <a:t> Model for Electricity Demand and Peak Load Projection</a:t>
            </a:r>
            <a:endParaRPr lang="en-US" sz="4400" b="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23" name="Google Shape;23;p1"/>
          <p:cNvSpPr/>
          <p:nvPr/>
        </p:nvSpPr>
        <p:spPr>
          <a:xfrm>
            <a:off x="1447981" y="10440870"/>
            <a:ext cx="8482403" cy="977900"/>
          </a:xfrm>
          <a:prstGeom prst="rect">
            <a:avLst/>
          </a:prstGeom>
          <a:noFill/>
          <a:ln>
            <a:noFill/>
          </a:ln>
        </p:spPr>
        <p:txBody>
          <a:bodyPr spcFirstLastPara="1" wrap="square" lIns="0" tIns="0" rIns="0" bIns="0" anchor="t" anchorCtr="0">
            <a:noAutofit/>
          </a:bodyPr>
          <a:lstStyle/>
          <a:p>
            <a:pPr marL="685800" marR="0" lvl="1" indent="-342900" algn="l" rtl="0">
              <a:spcBef>
                <a:spcPts val="0"/>
              </a:spcBef>
              <a:spcAft>
                <a:spcPts val="0"/>
              </a:spcAft>
              <a:buClr>
                <a:srgbClr val="FFFFFF"/>
              </a:buClr>
              <a:buSzPts val="4200"/>
              <a:buFont typeface="Poppins SemiBold"/>
              <a:buChar char="•"/>
            </a:pPr>
            <a:r>
              <a:rPr lang="en-US" sz="4200" b="0" i="0" u="none" strike="noStrike" cap="none" dirty="0" err="1">
                <a:solidFill>
                  <a:srgbClr val="FFFFFF"/>
                </a:solidFill>
                <a:latin typeface="Calibri" panose="020F0502020204030204" pitchFamily="34" charset="0"/>
                <a:ea typeface="Calibri" panose="020F0502020204030204" pitchFamily="34" charset="0"/>
                <a:cs typeface="Calibri" panose="020F0502020204030204" pitchFamily="34" charset="0"/>
                <a:sym typeface="Poppins SemiBold"/>
              </a:rPr>
              <a:t>Theme:Open</a:t>
            </a:r>
            <a:r>
              <a:rPr lang="en-US" sz="4200" b="0" i="0" u="none" strike="noStrike" cap="none" dirty="0">
                <a:solidFill>
                  <a:srgbClr val="FFFFFF"/>
                </a:solidFill>
                <a:latin typeface="Calibri" panose="020F0502020204030204" pitchFamily="34" charset="0"/>
                <a:ea typeface="Calibri" panose="020F0502020204030204" pitchFamily="34" charset="0"/>
                <a:cs typeface="Calibri" panose="020F0502020204030204" pitchFamily="34" charset="0"/>
                <a:sym typeface="Poppins SemiBold"/>
              </a:rPr>
              <a:t> Innovation (3)</a:t>
            </a:r>
            <a:endParaRPr sz="42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24" name="Google Shape;24;p1"/>
          <p:cNvSpPr/>
          <p:nvPr/>
        </p:nvSpPr>
        <p:spPr>
          <a:xfrm>
            <a:off x="1447981" y="11595100"/>
            <a:ext cx="10300987" cy="977900"/>
          </a:xfrm>
          <a:prstGeom prst="rect">
            <a:avLst/>
          </a:prstGeom>
          <a:noFill/>
          <a:ln>
            <a:noFill/>
          </a:ln>
        </p:spPr>
        <p:txBody>
          <a:bodyPr spcFirstLastPara="1" wrap="square" lIns="0" tIns="0" rIns="0" bIns="0" anchor="t" anchorCtr="0">
            <a:noAutofit/>
          </a:bodyPr>
          <a:lstStyle/>
          <a:p>
            <a:pPr marL="685800" marR="0" lvl="1" indent="-342900" algn="l" rtl="0">
              <a:spcBef>
                <a:spcPts val="0"/>
              </a:spcBef>
              <a:spcAft>
                <a:spcPts val="0"/>
              </a:spcAft>
              <a:buClr>
                <a:srgbClr val="FFFFFF"/>
              </a:buClr>
              <a:buSzPts val="4200"/>
              <a:buFont typeface="Poppins SemiBold"/>
              <a:buChar char="•"/>
            </a:pPr>
            <a:r>
              <a:rPr lang="en-US" sz="4200" dirty="0">
                <a:solidFill>
                  <a:srgbClr val="FFFFFF"/>
                </a:solidFill>
                <a:latin typeface="Calibri" panose="020F0502020204030204" pitchFamily="34" charset="0"/>
                <a:ea typeface="Calibri" panose="020F0502020204030204" pitchFamily="34" charset="0"/>
                <a:cs typeface="Calibri" panose="020F0502020204030204" pitchFamily="34" charset="0"/>
                <a:sym typeface="Poppins SemiBold"/>
              </a:rPr>
              <a:t>Team Name- Juice Pila Do</a:t>
            </a:r>
            <a:endParaRPr sz="42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pic>
        <p:nvPicPr>
          <p:cNvPr id="25" name="Google Shape;25;p1" descr=" "/>
          <p:cNvPicPr preferRelativeResize="0"/>
          <p:nvPr/>
        </p:nvPicPr>
        <p:blipFill rotWithShape="1">
          <a:blip r:embed="rId8">
            <a:alphaModFix/>
          </a:blip>
          <a:srcRect/>
          <a:stretch/>
        </p:blipFill>
        <p:spPr>
          <a:xfrm>
            <a:off x="21872134" y="721785"/>
            <a:ext cx="1616404" cy="1136225"/>
          </a:xfrm>
          <a:prstGeom prst="rect">
            <a:avLst/>
          </a:prstGeom>
          <a:noFill/>
          <a:ln>
            <a:noFill/>
          </a:ln>
        </p:spPr>
      </p:pic>
      <p:sp>
        <p:nvSpPr>
          <p:cNvPr id="26" name="Google Shape;26;p1"/>
          <p:cNvSpPr/>
          <p:nvPr/>
        </p:nvSpPr>
        <p:spPr>
          <a:xfrm>
            <a:off x="21861081" y="1692275"/>
            <a:ext cx="1648666" cy="35306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1440"/>
              <a:buFont typeface="Arial"/>
              <a:buNone/>
            </a:pPr>
            <a:r>
              <a:rPr lang="en-US" sz="1440" b="0"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\nits hacks 7.0</a:t>
            </a:r>
            <a:endParaRPr sz="144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27" name="Google Shape;27;p1"/>
          <p:cNvSpPr/>
          <p:nvPr/>
        </p:nvSpPr>
        <p:spPr>
          <a:xfrm>
            <a:off x="3118338" y="3670300"/>
            <a:ext cx="17382023" cy="1490133"/>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000000"/>
              </a:buClr>
              <a:buSzPts val="7200"/>
              <a:buFont typeface="Arial"/>
              <a:buNone/>
            </a:pPr>
            <a:r>
              <a:rPr lang="en-US" sz="6600" b="1" dirty="0">
                <a:solidFill>
                  <a:schemeClr val="bg1"/>
                </a:solidFill>
                <a:latin typeface="Calibri" panose="020F0502020204030204" pitchFamily="34" charset="0"/>
                <a:ea typeface="Calibri" panose="020F0502020204030204" pitchFamily="34" charset="0"/>
                <a:cs typeface="Calibri" panose="020F0502020204030204" pitchFamily="34" charset="0"/>
              </a:rPr>
              <a:t>AI-Based Model for Electricity Demand and Peak Load Projection</a:t>
            </a:r>
            <a:endParaRPr lang="en-US" sz="6600" b="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28" name="Google Shape;28;p1"/>
          <p:cNvSpPr/>
          <p:nvPr/>
        </p:nvSpPr>
        <p:spPr>
          <a:xfrm>
            <a:off x="7163695" y="2159000"/>
            <a:ext cx="10195141" cy="65616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7C8BB0"/>
              </a:buClr>
              <a:buSzPts val="3200"/>
              <a:buFont typeface="Audiowide"/>
              <a:buNone/>
            </a:pPr>
            <a:r>
              <a:rPr lang="en-US" sz="3200" b="0" i="0" u="none" strike="noStrike" cap="none">
                <a:solidFill>
                  <a:srgbClr val="7C8BB0"/>
                </a:solidFill>
                <a:latin typeface="Calibri" panose="020F0502020204030204" pitchFamily="34" charset="0"/>
                <a:ea typeface="Calibri" panose="020F0502020204030204" pitchFamily="34" charset="0"/>
                <a:cs typeface="Calibri" panose="020F0502020204030204" pitchFamily="34" charset="0"/>
                <a:sym typeface="Audiowide"/>
              </a:rPr>
              <a:t>North-east India’s Most Premium Hackathon</a:t>
            </a:r>
            <a:endParaRPr sz="32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pic>
        <p:nvPicPr>
          <p:cNvPr id="29" name="Google Shape;29;p1" descr=" "/>
          <p:cNvPicPr preferRelativeResize="0"/>
          <p:nvPr/>
        </p:nvPicPr>
        <p:blipFill rotWithShape="1">
          <a:blip r:embed="rId9">
            <a:alphaModFix/>
          </a:blip>
          <a:srcRect/>
          <a:stretch/>
        </p:blipFill>
        <p:spPr>
          <a:xfrm>
            <a:off x="17236544" y="5965019"/>
            <a:ext cx="1455209" cy="3769621"/>
          </a:xfrm>
          <a:prstGeom prst="rect">
            <a:avLst/>
          </a:prstGeom>
          <a:noFill/>
          <a:ln>
            <a:noFill/>
          </a:ln>
        </p:spPr>
      </p:pic>
      <p:pic>
        <p:nvPicPr>
          <p:cNvPr id="30" name="Google Shape;30;p1" descr=" "/>
          <p:cNvPicPr preferRelativeResize="0"/>
          <p:nvPr/>
        </p:nvPicPr>
        <p:blipFill rotWithShape="1">
          <a:blip r:embed="rId10">
            <a:alphaModFix/>
          </a:blip>
          <a:srcRect/>
          <a:stretch/>
        </p:blipFill>
        <p:spPr>
          <a:xfrm>
            <a:off x="18860219" y="7752426"/>
            <a:ext cx="626549" cy="1983160"/>
          </a:xfrm>
          <a:prstGeom prst="rect">
            <a:avLst/>
          </a:prstGeom>
          <a:noFill/>
          <a:ln>
            <a:noFill/>
          </a:ln>
        </p:spPr>
      </p:pic>
      <p:pic>
        <p:nvPicPr>
          <p:cNvPr id="31" name="Google Shape;31;p1" descr=" "/>
          <p:cNvPicPr preferRelativeResize="0"/>
          <p:nvPr/>
        </p:nvPicPr>
        <p:blipFill rotWithShape="1">
          <a:blip r:embed="rId11">
            <a:alphaModFix/>
          </a:blip>
          <a:srcRect/>
          <a:stretch/>
        </p:blipFill>
        <p:spPr>
          <a:xfrm>
            <a:off x="14568721" y="6510306"/>
            <a:ext cx="1948363" cy="2728193"/>
          </a:xfrm>
          <a:prstGeom prst="rect">
            <a:avLst/>
          </a:prstGeom>
          <a:noFill/>
          <a:ln>
            <a:noFill/>
          </a:ln>
        </p:spPr>
      </p:pic>
      <p:pic>
        <p:nvPicPr>
          <p:cNvPr id="32" name="Google Shape;32;p1" descr=" "/>
          <p:cNvPicPr preferRelativeResize="0"/>
          <p:nvPr/>
        </p:nvPicPr>
        <p:blipFill rotWithShape="1">
          <a:blip r:embed="rId12">
            <a:alphaModFix/>
          </a:blip>
          <a:srcRect/>
          <a:stretch/>
        </p:blipFill>
        <p:spPr>
          <a:xfrm>
            <a:off x="20241310" y="6510310"/>
            <a:ext cx="1948363" cy="2728193"/>
          </a:xfrm>
          <a:prstGeom prst="rect">
            <a:avLst/>
          </a:prstGeom>
          <a:noFill/>
          <a:ln>
            <a:noFill/>
          </a:ln>
        </p:spPr>
      </p:pic>
      <p:pic>
        <p:nvPicPr>
          <p:cNvPr id="33" name="Google Shape;33;p1" descr=" "/>
          <p:cNvPicPr preferRelativeResize="0"/>
          <p:nvPr/>
        </p:nvPicPr>
        <p:blipFill rotWithShape="1">
          <a:blip r:embed="rId13">
            <a:alphaModFix/>
          </a:blip>
          <a:srcRect/>
          <a:stretch/>
        </p:blipFill>
        <p:spPr>
          <a:xfrm>
            <a:off x="17463087" y="5356671"/>
            <a:ext cx="2608613" cy="5021966"/>
          </a:xfrm>
          <a:prstGeom prst="rect">
            <a:avLst/>
          </a:prstGeom>
          <a:noFill/>
          <a:ln>
            <a:noFill/>
          </a:ln>
        </p:spPr>
      </p:pic>
      <p:pic>
        <p:nvPicPr>
          <p:cNvPr id="34" name="Google Shape;34;p1" descr=" "/>
          <p:cNvPicPr preferRelativeResize="0"/>
          <p:nvPr/>
        </p:nvPicPr>
        <p:blipFill rotWithShape="1">
          <a:blip r:embed="rId14">
            <a:alphaModFix/>
          </a:blip>
          <a:srcRect/>
          <a:stretch/>
        </p:blipFill>
        <p:spPr>
          <a:xfrm>
            <a:off x="14568721" y="5356671"/>
            <a:ext cx="7620953" cy="5357023"/>
          </a:xfrm>
          <a:prstGeom prst="rect">
            <a:avLst/>
          </a:prstGeom>
          <a:noFill/>
          <a:ln>
            <a:noFill/>
          </a:ln>
        </p:spPr>
      </p:pic>
      <p:pic>
        <p:nvPicPr>
          <p:cNvPr id="35" name="Google Shape;35;p1" descr=" "/>
          <p:cNvPicPr preferRelativeResize="0"/>
          <p:nvPr/>
        </p:nvPicPr>
        <p:blipFill rotWithShape="1">
          <a:blip r:embed="rId15">
            <a:alphaModFix/>
          </a:blip>
          <a:srcRect/>
          <a:stretch/>
        </p:blipFill>
        <p:spPr>
          <a:xfrm>
            <a:off x="0" y="161843"/>
            <a:ext cx="8637080" cy="9880600"/>
          </a:xfrm>
          <a:prstGeom prst="rect">
            <a:avLst/>
          </a:prstGeom>
          <a:noFill/>
          <a:ln>
            <a:noFill/>
          </a:ln>
        </p:spPr>
      </p:pic>
      <p:sp>
        <p:nvSpPr>
          <p:cNvPr id="36" name="Google Shape;36;p1"/>
          <p:cNvSpPr/>
          <p:nvPr/>
        </p:nvSpPr>
        <p:spPr>
          <a:xfrm>
            <a:off x="8179822" y="1041400"/>
            <a:ext cx="8395749" cy="13589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E1CD20"/>
              </a:buClr>
              <a:buSzPts val="7200"/>
              <a:buFont typeface="Arial"/>
              <a:buNone/>
            </a:pPr>
            <a:r>
              <a:rPr lang="en-US" sz="7200" b="0" i="0" u="none" strike="noStrike" cap="none">
                <a:solidFill>
                  <a:srgbClr val="E1CD20"/>
                </a:solidFill>
                <a:latin typeface="Calibri" panose="020F0502020204030204" pitchFamily="34" charset="0"/>
                <a:ea typeface="Calibri" panose="020F0502020204030204" pitchFamily="34" charset="0"/>
                <a:cs typeface="Calibri" panose="020F0502020204030204" pitchFamily="34" charset="0"/>
                <a:sym typeface="Arial"/>
              </a:rPr>
              <a:t>NITSHACKS </a:t>
            </a:r>
            <a:r>
              <a:rPr lang="en-US" sz="7200" b="0"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2024</a:t>
            </a:r>
            <a:endParaRPr sz="72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1"/>
        <p:cNvGrpSpPr/>
        <p:nvPr/>
      </p:nvGrpSpPr>
      <p:grpSpPr>
        <a:xfrm>
          <a:off x="0" y="0"/>
          <a:ext cx="0" cy="0"/>
          <a:chOff x="0" y="0"/>
          <a:chExt cx="0" cy="0"/>
        </a:xfrm>
      </p:grpSpPr>
      <p:pic>
        <p:nvPicPr>
          <p:cNvPr id="42" name="Google Shape;42;p2" descr=" "/>
          <p:cNvPicPr preferRelativeResize="0"/>
          <p:nvPr/>
        </p:nvPicPr>
        <p:blipFill rotWithShape="1">
          <a:blip r:embed="rId3">
            <a:alphaModFix/>
          </a:blip>
          <a:srcRect/>
          <a:stretch/>
        </p:blipFill>
        <p:spPr>
          <a:xfrm>
            <a:off x="15953194" y="12515850"/>
            <a:ext cx="8433854" cy="1200150"/>
          </a:xfrm>
          <a:prstGeom prst="rect">
            <a:avLst/>
          </a:prstGeom>
          <a:noFill/>
          <a:ln>
            <a:noFill/>
          </a:ln>
        </p:spPr>
      </p:pic>
      <p:pic>
        <p:nvPicPr>
          <p:cNvPr id="43" name="Google Shape;43;p2" descr=" "/>
          <p:cNvPicPr preferRelativeResize="0"/>
          <p:nvPr/>
        </p:nvPicPr>
        <p:blipFill rotWithShape="1">
          <a:blip r:embed="rId4">
            <a:alphaModFix/>
          </a:blip>
          <a:srcRect/>
          <a:stretch/>
        </p:blipFill>
        <p:spPr>
          <a:xfrm>
            <a:off x="21452981" y="571500"/>
            <a:ext cx="2286286" cy="2286000"/>
          </a:xfrm>
          <a:prstGeom prst="rect">
            <a:avLst/>
          </a:prstGeom>
          <a:noFill/>
          <a:ln>
            <a:noFill/>
          </a:ln>
        </p:spPr>
      </p:pic>
      <p:pic>
        <p:nvPicPr>
          <p:cNvPr id="44" name="Google Shape;44;p2" descr=" "/>
          <p:cNvPicPr preferRelativeResize="0"/>
          <p:nvPr/>
        </p:nvPicPr>
        <p:blipFill rotWithShape="1">
          <a:blip r:embed="rId5">
            <a:alphaModFix/>
          </a:blip>
          <a:srcRect/>
          <a:stretch/>
        </p:blipFill>
        <p:spPr>
          <a:xfrm>
            <a:off x="21783223" y="1064685"/>
            <a:ext cx="1616404" cy="1136225"/>
          </a:xfrm>
          <a:prstGeom prst="rect">
            <a:avLst/>
          </a:prstGeom>
          <a:noFill/>
          <a:ln>
            <a:noFill/>
          </a:ln>
        </p:spPr>
      </p:pic>
      <p:sp>
        <p:nvSpPr>
          <p:cNvPr id="45" name="Google Shape;45;p2"/>
          <p:cNvSpPr/>
          <p:nvPr/>
        </p:nvSpPr>
        <p:spPr>
          <a:xfrm>
            <a:off x="21772169" y="2035175"/>
            <a:ext cx="1648666" cy="35306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1440"/>
              <a:buFont typeface="Arial"/>
              <a:buNone/>
            </a:pPr>
            <a:r>
              <a:rPr lang="en-US" sz="1440" b="0"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\nits hacks 7.0</a:t>
            </a:r>
            <a:endParaRPr sz="144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46" name="Google Shape;46;p2"/>
          <p:cNvSpPr/>
          <p:nvPr/>
        </p:nvSpPr>
        <p:spPr>
          <a:xfrm>
            <a:off x="17490086" y="12852400"/>
            <a:ext cx="6427003" cy="48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a typeface="Calibri" panose="020F0502020204030204" pitchFamily="34" charset="0"/>
              <a:cs typeface="Calibri" panose="020F0502020204030204" pitchFamily="34" charset="0"/>
            </a:endParaRPr>
          </a:p>
        </p:txBody>
      </p:sp>
      <p:sp>
        <p:nvSpPr>
          <p:cNvPr id="47" name="Google Shape;47;p2"/>
          <p:cNvSpPr/>
          <p:nvPr/>
        </p:nvSpPr>
        <p:spPr>
          <a:xfrm>
            <a:off x="17439280" y="12865100"/>
            <a:ext cx="431854" cy="5588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2400"/>
              <a:buFont typeface="Poppins"/>
              <a:buNone/>
            </a:pPr>
            <a:r>
              <a:rPr lang="en-US" sz="2400" b="1"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Poppins"/>
              </a:rPr>
              <a:t>@</a:t>
            </a:r>
            <a:endParaRPr sz="24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48" name="Google Shape;48;p2"/>
          <p:cNvSpPr/>
          <p:nvPr/>
        </p:nvSpPr>
        <p:spPr>
          <a:xfrm>
            <a:off x="17807626" y="12852400"/>
            <a:ext cx="6160270" cy="5842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2400"/>
              <a:buFont typeface="Arial"/>
              <a:buNone/>
            </a:pPr>
            <a:r>
              <a:rPr lang="en-US" sz="2400" b="0" i="0" u="none" strike="noStrike" cap="none" dirty="0">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nits hacks submission- template</a:t>
            </a:r>
            <a:endParaRPr sz="24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49" name="Google Shape;49;p2"/>
          <p:cNvSpPr/>
          <p:nvPr/>
        </p:nvSpPr>
        <p:spPr>
          <a:xfrm>
            <a:off x="5515842" y="273897"/>
            <a:ext cx="14443465" cy="13589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000000"/>
              </a:buClr>
              <a:buSzPts val="7200"/>
              <a:buFont typeface="Arial"/>
              <a:buNone/>
            </a:pPr>
            <a:r>
              <a:rPr lang="en-US" sz="6000" b="1" dirty="0">
                <a:latin typeface="Calibri" panose="020F0502020204030204" pitchFamily="34" charset="0"/>
                <a:ea typeface="Calibri" panose="020F0502020204030204" pitchFamily="34" charset="0"/>
                <a:cs typeface="Calibri" panose="020F0502020204030204" pitchFamily="34" charset="0"/>
              </a:rPr>
              <a:t>AI-Based Model for Electricity Demand and Peak Load Projection</a:t>
            </a:r>
            <a:endParaRPr lang="en-US" sz="60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50" name="Google Shape;50;p2"/>
          <p:cNvSpPr/>
          <p:nvPr/>
        </p:nvSpPr>
        <p:spPr>
          <a:xfrm>
            <a:off x="1079635" y="660400"/>
            <a:ext cx="2942534" cy="78316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0000"/>
              </a:buClr>
              <a:buSzPts val="3200"/>
              <a:buFont typeface="Arial"/>
              <a:buNone/>
            </a:pPr>
            <a:r>
              <a:rPr lang="en-US" sz="32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Juice Pila Do</a:t>
            </a:r>
            <a:endParaRPr sz="32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51" name="Google Shape;51;p2"/>
          <p:cNvSpPr/>
          <p:nvPr/>
        </p:nvSpPr>
        <p:spPr>
          <a:xfrm>
            <a:off x="2559370" y="5029200"/>
            <a:ext cx="19268308" cy="86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a typeface="Calibri" panose="020F0502020204030204" pitchFamily="34" charset="0"/>
              <a:cs typeface="Calibri" panose="020F0502020204030204" pitchFamily="34" charset="0"/>
            </a:endParaRPr>
          </a:p>
        </p:txBody>
      </p:sp>
      <p:sp>
        <p:nvSpPr>
          <p:cNvPr id="53" name="Google Shape;53;p2"/>
          <p:cNvSpPr/>
          <p:nvPr/>
        </p:nvSpPr>
        <p:spPr>
          <a:xfrm>
            <a:off x="749393" y="2327275"/>
            <a:ext cx="18557019" cy="1054100"/>
          </a:xfrm>
          <a:prstGeom prst="rect">
            <a:avLst/>
          </a:prstGeom>
          <a:noFill/>
          <a:ln>
            <a:noFill/>
          </a:ln>
        </p:spPr>
        <p:txBody>
          <a:bodyPr spcFirstLastPara="1" wrap="square" lIns="0" tIns="0" rIns="0" bIns="0" anchor="t" anchorCtr="0">
            <a:noAutofit/>
          </a:bodyPr>
          <a:lstStyle/>
          <a:p>
            <a:pPr marL="285750" indent="-285750" algn="l">
              <a:spcBef>
                <a:spcPts val="120"/>
              </a:spcBef>
              <a:buFont typeface="Wingdings" panose="05000000000000000000" pitchFamily="2" charset="2"/>
              <a:buChar char="Ø"/>
            </a:pPr>
            <a:r>
              <a:rPr lang="en-US" sz="2800" b="1" i="0" dirty="0">
                <a:effectLst/>
                <a:latin typeface="Calibri" panose="020F0502020204030204" pitchFamily="34" charset="0"/>
                <a:ea typeface="Calibri" panose="020F0502020204030204" pitchFamily="34" charset="0"/>
                <a:cs typeface="Calibri" panose="020F0502020204030204" pitchFamily="34" charset="0"/>
              </a:rPr>
              <a:t>Proposed Solution:</a:t>
            </a:r>
          </a:p>
          <a:p>
            <a:pPr algn="l">
              <a:spcBef>
                <a:spcPts val="120"/>
              </a:spcBef>
            </a:pPr>
            <a:r>
              <a:rPr lang="en-US" sz="2800" b="0" i="0" dirty="0">
                <a:effectLst/>
                <a:latin typeface="Calibri" panose="020F0502020204030204" pitchFamily="34" charset="0"/>
                <a:ea typeface="Calibri" panose="020F0502020204030204" pitchFamily="34" charset="0"/>
                <a:cs typeface="Calibri" panose="020F0502020204030204" pitchFamily="34" charset="0"/>
              </a:rPr>
              <a:t>Develop an AI-based model for electricity demand projection and peak load forecasting for the Delhi Power System. The model will use machine learning to analyze historical data and external factors like weather patterns, holidays, and urban development.</a:t>
            </a:r>
          </a:p>
        </p:txBody>
      </p:sp>
      <p:sp>
        <p:nvSpPr>
          <p:cNvPr id="54" name="Google Shape;54;p2"/>
          <p:cNvSpPr/>
          <p:nvPr/>
        </p:nvSpPr>
        <p:spPr>
          <a:xfrm>
            <a:off x="453023" y="12395200"/>
            <a:ext cx="592741" cy="1227667"/>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000000"/>
              </a:buClr>
              <a:buSzPts val="5000"/>
              <a:buFont typeface="Arial"/>
              <a:buNone/>
            </a:pPr>
            <a:r>
              <a:rPr lang="en-US" sz="50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2</a:t>
            </a:r>
            <a:endParaRPr sz="50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55" name="Google Shape;55;p2"/>
          <p:cNvSpPr/>
          <p:nvPr/>
        </p:nvSpPr>
        <p:spPr>
          <a:xfrm>
            <a:off x="2559370" y="6677824"/>
            <a:ext cx="13857432" cy="29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a typeface="Calibri" panose="020F0502020204030204" pitchFamily="34" charset="0"/>
              <a:cs typeface="Calibri" panose="020F0502020204030204" pitchFamily="34" charset="0"/>
            </a:endParaRPr>
          </a:p>
        </p:txBody>
      </p:sp>
      <p:sp>
        <p:nvSpPr>
          <p:cNvPr id="57" name="Google Shape;57;p2"/>
          <p:cNvSpPr/>
          <p:nvPr/>
        </p:nvSpPr>
        <p:spPr>
          <a:xfrm>
            <a:off x="749393" y="3948876"/>
            <a:ext cx="14035254" cy="977900"/>
          </a:xfrm>
          <a:prstGeom prst="rect">
            <a:avLst/>
          </a:prstGeom>
          <a:noFill/>
          <a:ln>
            <a:noFill/>
          </a:ln>
        </p:spPr>
        <p:txBody>
          <a:bodyPr spcFirstLastPara="1" wrap="square" lIns="0" tIns="0" rIns="0" bIns="0" anchor="t" anchorCtr="0">
            <a:noAutofit/>
          </a:bodyPr>
          <a:lstStyle/>
          <a:p>
            <a:pPr marL="685800" marR="0" lvl="1" indent="-342900" algn="l" rtl="0">
              <a:spcBef>
                <a:spcPts val="0"/>
              </a:spcBef>
              <a:spcAft>
                <a:spcPts val="0"/>
              </a:spcAft>
              <a:buClr>
                <a:srgbClr val="000000"/>
              </a:buClr>
              <a:buSzPts val="4200"/>
              <a:buFont typeface="Poppins SemiBold"/>
              <a:buChar char="•"/>
            </a:pPr>
            <a:endParaRPr lang="en-US" sz="2800" dirty="0">
              <a:latin typeface="Calibri" panose="020F0502020204030204" pitchFamily="34" charset="0"/>
              <a:ea typeface="Calibri" panose="020F0502020204030204" pitchFamily="34" charset="0"/>
              <a:cs typeface="Calibri" panose="020F0502020204030204" pitchFamily="34" charset="0"/>
            </a:endParaRPr>
          </a:p>
          <a:p>
            <a:pPr marL="285750" marR="0" lvl="0" indent="-285750" algn="l" defTabSz="914400" rtl="0" eaLnBrk="1" fontAlgn="auto" latinLnBrk="0" hangingPunct="1">
              <a:lnSpc>
                <a:spcPct val="100000"/>
              </a:lnSpc>
              <a:spcBef>
                <a:spcPts val="120"/>
              </a:spcBef>
              <a:spcAft>
                <a:spcPts val="0"/>
              </a:spcAft>
              <a:buClr>
                <a:srgbClr val="000000"/>
              </a:buClr>
              <a:buSzTx/>
              <a:buFont typeface="Wingdings" panose="05000000000000000000" pitchFamily="2" charset="2"/>
              <a:buChar char="Ø"/>
              <a:tabLst/>
              <a:defRPr/>
            </a:pPr>
            <a:r>
              <a:rPr kumimoji="0" lang="en-US" sz="28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How it addresses the problem:</a:t>
            </a:r>
          </a:p>
          <a:p>
            <a:pPr marR="0" lvl="0" algn="l" defTabSz="914400" rtl="0" eaLnBrk="1" fontAlgn="auto" latinLnBrk="0" hangingPunct="1">
              <a:lnSpc>
                <a:spcPct val="100000"/>
              </a:lnSpc>
              <a:spcBef>
                <a:spcPts val="120"/>
              </a:spcBef>
              <a:spcAft>
                <a:spcPts val="0"/>
              </a:spcAft>
              <a:buClr>
                <a:srgbClr val="000000"/>
              </a:buClr>
              <a:buSzTx/>
              <a:tabLst/>
              <a:defRPr/>
            </a:pPr>
            <a:r>
              <a:rPr lang="en-US" sz="2800" dirty="0">
                <a:latin typeface="Calibri" panose="020F0502020204030204" pitchFamily="34" charset="0"/>
                <a:ea typeface="Calibri" panose="020F0502020204030204" pitchFamily="34" charset="0"/>
                <a:cs typeface="Calibri" panose="020F0502020204030204" pitchFamily="34" charset="0"/>
              </a:rPr>
              <a:t>The proposed AI-based model addresses electricity demand and peak load forecasting by integrating diverse data, including hourly consumption, weather, and solar generation. Using machine learning techniques like Random Forest, it accurately predicts demand, compensates for solar variability (Duck Curve), and adapts dynamically, enabling efficient resource allocation and reducing power costs and disruptions.</a:t>
            </a:r>
            <a:endParaRPr lang="en-US" sz="28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58" name="Google Shape;58;p2"/>
          <p:cNvSpPr/>
          <p:nvPr/>
        </p:nvSpPr>
        <p:spPr>
          <a:xfrm>
            <a:off x="749393" y="7531678"/>
            <a:ext cx="14035254" cy="977900"/>
          </a:xfrm>
          <a:prstGeom prst="rect">
            <a:avLst/>
          </a:prstGeom>
          <a:noFill/>
          <a:ln>
            <a:noFill/>
          </a:ln>
        </p:spPr>
        <p:txBody>
          <a:bodyPr spcFirstLastPara="1" wrap="square" lIns="0" tIns="0" rIns="0" bIns="0" anchor="t" anchorCtr="0">
            <a:noAutofit/>
          </a:bodyPr>
          <a:lstStyle/>
          <a:p>
            <a:pPr marL="285750" indent="-285750" algn="l">
              <a:spcBef>
                <a:spcPts val="120"/>
              </a:spcBef>
              <a:buFont typeface="Wingdings" panose="05000000000000000000" pitchFamily="2" charset="2"/>
              <a:buChar char="Ø"/>
            </a:pPr>
            <a:r>
              <a:rPr lang="en-US" sz="28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Poppins SemiBold"/>
              </a:rPr>
              <a:t>Innovation and uniqueness: </a:t>
            </a:r>
            <a:endParaRPr lang="en-US" sz="2800" b="1" i="0" dirty="0">
              <a:effectLst/>
              <a:latin typeface="Calibri" panose="020F0502020204030204" pitchFamily="34" charset="0"/>
              <a:ea typeface="Calibri" panose="020F0502020204030204" pitchFamily="34" charset="0"/>
              <a:cs typeface="Calibri" panose="020F0502020204030204" pitchFamily="34" charset="0"/>
            </a:endParaRPr>
          </a:p>
          <a:p>
            <a:pPr algn="l">
              <a:spcBef>
                <a:spcPts val="120"/>
              </a:spcBef>
            </a:pPr>
            <a:r>
              <a:rPr lang="en-US" sz="2800" b="0" i="0" dirty="0">
                <a:effectLst/>
                <a:latin typeface="Calibri" panose="020F0502020204030204" pitchFamily="34" charset="0"/>
                <a:ea typeface="Calibri" panose="020F0502020204030204" pitchFamily="34" charset="0"/>
                <a:cs typeface="Calibri" panose="020F0502020204030204" pitchFamily="34" charset="0"/>
              </a:rPr>
              <a:t>Multi-dimensional data integration and Duck Curve compensation ensure scalable, accurate forecasting for complex urban grids. </a:t>
            </a:r>
          </a:p>
          <a:p>
            <a:pPr marL="685800" marR="0" lvl="1" indent="-342900" algn="l" rtl="0">
              <a:spcBef>
                <a:spcPts val="0"/>
              </a:spcBef>
              <a:spcAft>
                <a:spcPts val="0"/>
              </a:spcAft>
              <a:buClr>
                <a:srgbClr val="000000"/>
              </a:buClr>
              <a:buSzPts val="4200"/>
              <a:buFont typeface="Poppins SemiBold"/>
              <a:buChar char="•"/>
            </a:pPr>
            <a:endParaRPr sz="28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5" name="TextBox 4">
            <a:extLst>
              <a:ext uri="{FF2B5EF4-FFF2-40B4-BE49-F238E27FC236}">
                <a16:creationId xmlns:a16="http://schemas.microsoft.com/office/drawing/2014/main" id="{B28FF11A-8AC2-3566-500B-00BD5B5B29AF}"/>
              </a:ext>
            </a:extLst>
          </p:cNvPr>
          <p:cNvSpPr txBox="1"/>
          <p:nvPr/>
        </p:nvSpPr>
        <p:spPr>
          <a:xfrm>
            <a:off x="749393" y="9560208"/>
            <a:ext cx="10270111" cy="3108543"/>
          </a:xfrm>
          <a:prstGeom prst="rect">
            <a:avLst/>
          </a:prstGeom>
          <a:noFill/>
        </p:spPr>
        <p:txBody>
          <a:bodyPr wrap="square">
            <a:spAutoFit/>
          </a:bodyPr>
          <a:lstStyle/>
          <a:p>
            <a:pPr marL="285750" indent="-285750" algn="l">
              <a:spcBef>
                <a:spcPts val="120"/>
              </a:spcBef>
              <a:buFont typeface="Wingdings" panose="05000000000000000000" pitchFamily="2" charset="2"/>
              <a:buChar char="Ø"/>
            </a:pPr>
            <a:r>
              <a:rPr lang="en-US" sz="28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Poppins SemiBold"/>
              </a:rPr>
              <a:t>Detailed Solution:</a:t>
            </a:r>
            <a:endParaRPr lang="en-US" sz="2800" b="1" i="0" dirty="0">
              <a:effectLst/>
              <a:latin typeface="Calibri" panose="020F0502020204030204" pitchFamily="34" charset="0"/>
              <a:ea typeface="Calibri" panose="020F0502020204030204" pitchFamily="34" charset="0"/>
              <a:cs typeface="Calibri" panose="020F0502020204030204" pitchFamily="34" charset="0"/>
            </a:endParaRPr>
          </a:p>
          <a:p>
            <a:pPr marL="685800" marR="0" lvl="1" indent="-342900" algn="l" rtl="0">
              <a:spcBef>
                <a:spcPts val="0"/>
              </a:spcBef>
              <a:spcAft>
                <a:spcPts val="0"/>
              </a:spcAft>
              <a:buClr>
                <a:srgbClr val="000000"/>
              </a:buClr>
              <a:buSzPts val="4200"/>
              <a:buFont typeface="Poppins SemiBold"/>
              <a:buChar char="•"/>
            </a:pPr>
            <a:r>
              <a:rPr lang="en-IN" sz="2800" dirty="0">
                <a:latin typeface="Calibri" panose="020F0502020204030204" pitchFamily="34" charset="0"/>
                <a:ea typeface="Calibri" panose="020F0502020204030204" pitchFamily="34" charset="0"/>
                <a:cs typeface="Calibri" panose="020F0502020204030204" pitchFamily="34" charset="0"/>
              </a:rPr>
              <a:t>Data Integration</a:t>
            </a:r>
          </a:p>
          <a:p>
            <a:pPr marL="685800" marR="0" lvl="1" indent="-342900" algn="l" rtl="0">
              <a:spcBef>
                <a:spcPts val="0"/>
              </a:spcBef>
              <a:spcAft>
                <a:spcPts val="0"/>
              </a:spcAft>
              <a:buClr>
                <a:srgbClr val="000000"/>
              </a:buClr>
              <a:buSzPts val="4200"/>
              <a:buFont typeface="Poppins SemiBold"/>
              <a:buChar char="•"/>
            </a:pPr>
            <a:r>
              <a:rPr lang="en-US" sz="280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rPr>
              <a:t>Fe</a:t>
            </a:r>
            <a:r>
              <a:rPr lang="en-US" sz="2800"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rPr>
              <a:t>ature Engineering</a:t>
            </a:r>
          </a:p>
          <a:p>
            <a:pPr marL="685800" marR="0" lvl="1" indent="-342900" algn="l" rtl="0">
              <a:spcBef>
                <a:spcPts val="0"/>
              </a:spcBef>
              <a:spcAft>
                <a:spcPts val="0"/>
              </a:spcAft>
              <a:buClr>
                <a:srgbClr val="000000"/>
              </a:buClr>
              <a:buSzPts val="4200"/>
              <a:buFont typeface="Poppins SemiBold"/>
              <a:buChar char="•"/>
            </a:pPr>
            <a:r>
              <a:rPr lang="en-US" sz="280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rPr>
              <a:t>Tried </a:t>
            </a:r>
            <a:r>
              <a:rPr lang="en-US" sz="2800"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rPr>
              <a:t>Various Modelling techniques(Bagging ,Boosting &amp; ANN)</a:t>
            </a:r>
          </a:p>
          <a:p>
            <a:pPr marL="685800" marR="0" lvl="1" indent="-342900" algn="l" rtl="0">
              <a:spcBef>
                <a:spcPts val="0"/>
              </a:spcBef>
              <a:spcAft>
                <a:spcPts val="0"/>
              </a:spcAft>
              <a:buClr>
                <a:srgbClr val="000000"/>
              </a:buClr>
              <a:buSzPts val="4200"/>
              <a:buFont typeface="Poppins SemiBold"/>
              <a:buChar char="•"/>
            </a:pPr>
            <a:r>
              <a:rPr lang="en-US" sz="2800"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rPr>
              <a:t>Duck Curve Compensation</a:t>
            </a:r>
          </a:p>
          <a:p>
            <a:pPr marL="685800" marR="0" lvl="1" indent="-342900" algn="l" rtl="0">
              <a:spcBef>
                <a:spcPts val="0"/>
              </a:spcBef>
              <a:spcAft>
                <a:spcPts val="0"/>
              </a:spcAft>
              <a:buClr>
                <a:srgbClr val="000000"/>
              </a:buClr>
              <a:buSzPts val="4200"/>
              <a:buFont typeface="Poppins SemiBold"/>
              <a:buChar char="•"/>
            </a:pPr>
            <a:r>
              <a:rPr lang="en-US" sz="2800"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rPr>
              <a:t>Event Sensitivity</a:t>
            </a:r>
          </a:p>
          <a:p>
            <a:pPr marL="685800" marR="0" lvl="1" indent="-342900" algn="l" rtl="0">
              <a:spcBef>
                <a:spcPts val="0"/>
              </a:spcBef>
              <a:spcAft>
                <a:spcPts val="0"/>
              </a:spcAft>
              <a:buClr>
                <a:srgbClr val="000000"/>
              </a:buClr>
              <a:buSzPts val="4200"/>
              <a:buFont typeface="Poppins SemiBold"/>
              <a:buChar char="•"/>
            </a:pPr>
            <a:endParaRPr lang="en-IN" sz="280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pic>
        <p:nvPicPr>
          <p:cNvPr id="7" name="Picture 6">
            <a:extLst>
              <a:ext uri="{FF2B5EF4-FFF2-40B4-BE49-F238E27FC236}">
                <a16:creationId xmlns:a16="http://schemas.microsoft.com/office/drawing/2014/main" id="{1C1E8440-31D2-6773-3587-B877822D9032}"/>
              </a:ext>
            </a:extLst>
          </p:cNvPr>
          <p:cNvPicPr>
            <a:picLocks noChangeAspect="1"/>
          </p:cNvPicPr>
          <p:nvPr/>
        </p:nvPicPr>
        <p:blipFill>
          <a:blip r:embed="rId6"/>
          <a:stretch>
            <a:fillRect/>
          </a:stretch>
        </p:blipFill>
        <p:spPr>
          <a:xfrm>
            <a:off x="14784647" y="5642921"/>
            <a:ext cx="9290402" cy="522585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3"/>
        <p:cNvGrpSpPr/>
        <p:nvPr/>
      </p:nvGrpSpPr>
      <p:grpSpPr>
        <a:xfrm>
          <a:off x="0" y="0"/>
          <a:ext cx="0" cy="0"/>
          <a:chOff x="0" y="0"/>
          <a:chExt cx="0" cy="0"/>
        </a:xfrm>
      </p:grpSpPr>
      <p:pic>
        <p:nvPicPr>
          <p:cNvPr id="64" name="Google Shape;64;p3" descr=" "/>
          <p:cNvPicPr preferRelativeResize="0"/>
          <p:nvPr/>
        </p:nvPicPr>
        <p:blipFill rotWithShape="1">
          <a:blip r:embed="rId3">
            <a:alphaModFix/>
          </a:blip>
          <a:srcRect/>
          <a:stretch/>
        </p:blipFill>
        <p:spPr>
          <a:xfrm>
            <a:off x="15953194" y="12515850"/>
            <a:ext cx="8433854" cy="1200150"/>
          </a:xfrm>
          <a:prstGeom prst="rect">
            <a:avLst/>
          </a:prstGeom>
          <a:noFill/>
          <a:ln>
            <a:noFill/>
          </a:ln>
        </p:spPr>
      </p:pic>
      <p:pic>
        <p:nvPicPr>
          <p:cNvPr id="65" name="Google Shape;65;p3" descr=" "/>
          <p:cNvPicPr preferRelativeResize="0"/>
          <p:nvPr/>
        </p:nvPicPr>
        <p:blipFill rotWithShape="1">
          <a:blip r:embed="rId4">
            <a:alphaModFix/>
          </a:blip>
          <a:srcRect/>
          <a:stretch/>
        </p:blipFill>
        <p:spPr>
          <a:xfrm>
            <a:off x="21452981" y="571500"/>
            <a:ext cx="2286286" cy="2286000"/>
          </a:xfrm>
          <a:prstGeom prst="rect">
            <a:avLst/>
          </a:prstGeom>
          <a:noFill/>
          <a:ln>
            <a:noFill/>
          </a:ln>
        </p:spPr>
      </p:pic>
      <p:pic>
        <p:nvPicPr>
          <p:cNvPr id="66" name="Google Shape;66;p3" descr=" "/>
          <p:cNvPicPr preferRelativeResize="0"/>
          <p:nvPr/>
        </p:nvPicPr>
        <p:blipFill rotWithShape="1">
          <a:blip r:embed="rId5">
            <a:alphaModFix/>
          </a:blip>
          <a:srcRect/>
          <a:stretch/>
        </p:blipFill>
        <p:spPr>
          <a:xfrm>
            <a:off x="21783223" y="1064685"/>
            <a:ext cx="1616404" cy="1136225"/>
          </a:xfrm>
          <a:prstGeom prst="rect">
            <a:avLst/>
          </a:prstGeom>
          <a:noFill/>
          <a:ln>
            <a:noFill/>
          </a:ln>
        </p:spPr>
      </p:pic>
      <p:sp>
        <p:nvSpPr>
          <p:cNvPr id="67" name="Google Shape;67;p3"/>
          <p:cNvSpPr/>
          <p:nvPr/>
        </p:nvSpPr>
        <p:spPr>
          <a:xfrm>
            <a:off x="21772169" y="2035175"/>
            <a:ext cx="1648666" cy="35306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1440"/>
              <a:buFont typeface="Arial"/>
              <a:buNone/>
            </a:pPr>
            <a:r>
              <a:rPr lang="en-US" sz="1440" b="0"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\nits hacks 7.0</a:t>
            </a:r>
            <a:endParaRPr sz="144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68" name="Google Shape;68;p3"/>
          <p:cNvSpPr/>
          <p:nvPr/>
        </p:nvSpPr>
        <p:spPr>
          <a:xfrm>
            <a:off x="17490086" y="12852400"/>
            <a:ext cx="6427003" cy="48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a typeface="Calibri" panose="020F0502020204030204" pitchFamily="34" charset="0"/>
              <a:cs typeface="Calibri" panose="020F0502020204030204" pitchFamily="34" charset="0"/>
            </a:endParaRPr>
          </a:p>
        </p:txBody>
      </p:sp>
      <p:sp>
        <p:nvSpPr>
          <p:cNvPr id="69" name="Google Shape;69;p3"/>
          <p:cNvSpPr/>
          <p:nvPr/>
        </p:nvSpPr>
        <p:spPr>
          <a:xfrm>
            <a:off x="17439280" y="12865100"/>
            <a:ext cx="431854" cy="5588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2400"/>
              <a:buFont typeface="Poppins"/>
              <a:buNone/>
            </a:pPr>
            <a:r>
              <a:rPr lang="en-US" sz="2400" b="1"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Poppins"/>
              </a:rPr>
              <a:t>@</a:t>
            </a:r>
            <a:endParaRPr sz="24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70" name="Google Shape;70;p3"/>
          <p:cNvSpPr/>
          <p:nvPr/>
        </p:nvSpPr>
        <p:spPr>
          <a:xfrm>
            <a:off x="17807626" y="12852400"/>
            <a:ext cx="6160270" cy="5842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2400"/>
              <a:buFont typeface="Arial"/>
              <a:buNone/>
            </a:pPr>
            <a:r>
              <a:rPr lang="en-US" sz="2400" b="0"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nits hacks submission- template</a:t>
            </a:r>
            <a:endParaRPr sz="24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71" name="Google Shape;71;p3"/>
          <p:cNvSpPr/>
          <p:nvPr/>
        </p:nvSpPr>
        <p:spPr>
          <a:xfrm>
            <a:off x="7087486" y="1905000"/>
            <a:ext cx="10483044" cy="121073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0000"/>
              </a:buClr>
              <a:buSzPts val="6400"/>
              <a:buFont typeface="Arial"/>
              <a:buNone/>
            </a:pPr>
            <a:r>
              <a:rPr lang="en-US" sz="6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TECHNICAL APPROACH</a:t>
            </a:r>
            <a:endParaRPr sz="64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72" name="Google Shape;72;p3"/>
          <p:cNvSpPr/>
          <p:nvPr/>
        </p:nvSpPr>
        <p:spPr>
          <a:xfrm>
            <a:off x="1079635" y="660400"/>
            <a:ext cx="2942534" cy="78316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0000"/>
              </a:buClr>
              <a:buSzPts val="3200"/>
              <a:buFont typeface="Arial"/>
              <a:buNone/>
            </a:pPr>
            <a:r>
              <a:rPr lang="en-US" sz="32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Juice Pila Do</a:t>
            </a:r>
          </a:p>
        </p:txBody>
      </p:sp>
      <p:sp>
        <p:nvSpPr>
          <p:cNvPr id="73" name="Google Shape;73;p3"/>
          <p:cNvSpPr/>
          <p:nvPr/>
        </p:nvSpPr>
        <p:spPr>
          <a:xfrm>
            <a:off x="453023" y="12395200"/>
            <a:ext cx="592741" cy="1227667"/>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000000"/>
              </a:buClr>
              <a:buSzPts val="5000"/>
              <a:buFont typeface="Arial"/>
              <a:buNone/>
            </a:pPr>
            <a:r>
              <a:rPr lang="en-US" sz="50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3</a:t>
            </a:r>
            <a:endParaRPr sz="50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74" name="Google Shape;74;p3"/>
          <p:cNvSpPr/>
          <p:nvPr/>
        </p:nvSpPr>
        <p:spPr>
          <a:xfrm>
            <a:off x="2730841" y="4991100"/>
            <a:ext cx="18938067" cy="3581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7BF8AC9B-976C-7B70-37AB-987ABEA0AE49}"/>
              </a:ext>
            </a:extLst>
          </p:cNvPr>
          <p:cNvPicPr>
            <a:picLocks noChangeAspect="1"/>
          </p:cNvPicPr>
          <p:nvPr/>
        </p:nvPicPr>
        <p:blipFill>
          <a:blip r:embed="rId6"/>
          <a:stretch>
            <a:fillRect/>
          </a:stretch>
        </p:blipFill>
        <p:spPr>
          <a:xfrm>
            <a:off x="16520695" y="2924810"/>
            <a:ext cx="7592036" cy="9121775"/>
          </a:xfrm>
          <a:prstGeom prst="rect">
            <a:avLst/>
          </a:prstGeom>
        </p:spPr>
      </p:pic>
      <p:pic>
        <p:nvPicPr>
          <p:cNvPr id="6" name="Picture 5">
            <a:extLst>
              <a:ext uri="{FF2B5EF4-FFF2-40B4-BE49-F238E27FC236}">
                <a16:creationId xmlns:a16="http://schemas.microsoft.com/office/drawing/2014/main" id="{D9EE8F63-F0BD-F1EA-FD75-52E5CFFD2DC9}"/>
              </a:ext>
            </a:extLst>
          </p:cNvPr>
          <p:cNvPicPr>
            <a:picLocks noChangeAspect="1"/>
          </p:cNvPicPr>
          <p:nvPr/>
        </p:nvPicPr>
        <p:blipFill>
          <a:blip r:embed="rId7"/>
          <a:srcRect l="3577"/>
          <a:stretch/>
        </p:blipFill>
        <p:spPr>
          <a:xfrm>
            <a:off x="7852356" y="3540962"/>
            <a:ext cx="8147437" cy="7212382"/>
          </a:xfrm>
          <a:prstGeom prst="rect">
            <a:avLst/>
          </a:prstGeom>
        </p:spPr>
      </p:pic>
      <p:pic>
        <p:nvPicPr>
          <p:cNvPr id="12" name="Picture 11">
            <a:extLst>
              <a:ext uri="{FF2B5EF4-FFF2-40B4-BE49-F238E27FC236}">
                <a16:creationId xmlns:a16="http://schemas.microsoft.com/office/drawing/2014/main" id="{6F9654E9-0C12-A281-3B7F-794BDBF5AB4D}"/>
              </a:ext>
            </a:extLst>
          </p:cNvPr>
          <p:cNvPicPr>
            <a:picLocks noChangeAspect="1"/>
          </p:cNvPicPr>
          <p:nvPr/>
        </p:nvPicPr>
        <p:blipFill>
          <a:blip r:embed="rId8"/>
          <a:stretch>
            <a:fillRect/>
          </a:stretch>
        </p:blipFill>
        <p:spPr>
          <a:xfrm>
            <a:off x="274445" y="4367080"/>
            <a:ext cx="7057010" cy="4689231"/>
          </a:xfrm>
          <a:prstGeom prst="rect">
            <a:avLst/>
          </a:prstGeom>
        </p:spPr>
      </p:pic>
      <p:sp>
        <p:nvSpPr>
          <p:cNvPr id="13" name="TextBox 12">
            <a:extLst>
              <a:ext uri="{FF2B5EF4-FFF2-40B4-BE49-F238E27FC236}">
                <a16:creationId xmlns:a16="http://schemas.microsoft.com/office/drawing/2014/main" id="{A207A1C3-B0F5-581B-49A5-881E9C78F8C0}"/>
              </a:ext>
            </a:extLst>
          </p:cNvPr>
          <p:cNvSpPr txBox="1"/>
          <p:nvPr/>
        </p:nvSpPr>
        <p:spPr>
          <a:xfrm>
            <a:off x="579120" y="9265920"/>
            <a:ext cx="5928360" cy="523220"/>
          </a:xfrm>
          <a:prstGeom prst="rect">
            <a:avLst/>
          </a:prstGeom>
          <a:noFill/>
        </p:spPr>
        <p:txBody>
          <a:bodyPr wrap="square" rtlCol="0">
            <a:spAutoFit/>
          </a:bodyPr>
          <a:lstStyle/>
          <a:p>
            <a:pPr algn="ctr"/>
            <a:r>
              <a:rPr lang="en-IN" sz="2800" b="1" dirty="0">
                <a:latin typeface="Calibri" panose="020F0502020204030204" pitchFamily="34" charset="0"/>
                <a:ea typeface="Calibri" panose="020F0502020204030204" pitchFamily="34" charset="0"/>
                <a:cs typeface="Calibri" panose="020F0502020204030204" pitchFamily="34" charset="0"/>
              </a:rPr>
              <a:t>Estimation curve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1"/>
        <p:cNvGrpSpPr/>
        <p:nvPr/>
      </p:nvGrpSpPr>
      <p:grpSpPr>
        <a:xfrm>
          <a:off x="0" y="0"/>
          <a:ext cx="0" cy="0"/>
          <a:chOff x="0" y="0"/>
          <a:chExt cx="0" cy="0"/>
        </a:xfrm>
      </p:grpSpPr>
      <p:pic>
        <p:nvPicPr>
          <p:cNvPr id="82" name="Google Shape;82;p4" descr=" "/>
          <p:cNvPicPr preferRelativeResize="0"/>
          <p:nvPr/>
        </p:nvPicPr>
        <p:blipFill rotWithShape="1">
          <a:blip r:embed="rId3">
            <a:alphaModFix/>
          </a:blip>
          <a:srcRect/>
          <a:stretch/>
        </p:blipFill>
        <p:spPr>
          <a:xfrm>
            <a:off x="15953194" y="12515850"/>
            <a:ext cx="8433854" cy="1200150"/>
          </a:xfrm>
          <a:prstGeom prst="rect">
            <a:avLst/>
          </a:prstGeom>
          <a:noFill/>
          <a:ln>
            <a:noFill/>
          </a:ln>
        </p:spPr>
      </p:pic>
      <p:pic>
        <p:nvPicPr>
          <p:cNvPr id="83" name="Google Shape;83;p4" descr=" "/>
          <p:cNvPicPr preferRelativeResize="0"/>
          <p:nvPr/>
        </p:nvPicPr>
        <p:blipFill rotWithShape="1">
          <a:blip r:embed="rId4">
            <a:alphaModFix/>
          </a:blip>
          <a:srcRect/>
          <a:stretch/>
        </p:blipFill>
        <p:spPr>
          <a:xfrm>
            <a:off x="21452981" y="571500"/>
            <a:ext cx="2286286" cy="2286000"/>
          </a:xfrm>
          <a:prstGeom prst="rect">
            <a:avLst/>
          </a:prstGeom>
          <a:noFill/>
          <a:ln>
            <a:noFill/>
          </a:ln>
        </p:spPr>
      </p:pic>
      <p:pic>
        <p:nvPicPr>
          <p:cNvPr id="84" name="Google Shape;84;p4" descr=" "/>
          <p:cNvPicPr preferRelativeResize="0"/>
          <p:nvPr/>
        </p:nvPicPr>
        <p:blipFill rotWithShape="1">
          <a:blip r:embed="rId5">
            <a:alphaModFix/>
          </a:blip>
          <a:srcRect/>
          <a:stretch/>
        </p:blipFill>
        <p:spPr>
          <a:xfrm>
            <a:off x="21783223" y="1064685"/>
            <a:ext cx="1616404" cy="1136225"/>
          </a:xfrm>
          <a:prstGeom prst="rect">
            <a:avLst/>
          </a:prstGeom>
          <a:noFill/>
          <a:ln>
            <a:noFill/>
          </a:ln>
        </p:spPr>
      </p:pic>
      <p:sp>
        <p:nvSpPr>
          <p:cNvPr id="85" name="Google Shape;85;p4"/>
          <p:cNvSpPr/>
          <p:nvPr/>
        </p:nvSpPr>
        <p:spPr>
          <a:xfrm>
            <a:off x="21772169" y="2035175"/>
            <a:ext cx="1648666" cy="35306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1440"/>
              <a:buFont typeface="Arial"/>
              <a:buNone/>
            </a:pPr>
            <a:r>
              <a:rPr lang="en-US" sz="1440" b="0"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\nits hacks 7.0</a:t>
            </a:r>
            <a:endParaRPr sz="144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86" name="Google Shape;86;p4"/>
          <p:cNvSpPr/>
          <p:nvPr/>
        </p:nvSpPr>
        <p:spPr>
          <a:xfrm>
            <a:off x="17490086" y="12852400"/>
            <a:ext cx="6427003" cy="48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a typeface="Calibri" panose="020F0502020204030204" pitchFamily="34" charset="0"/>
              <a:cs typeface="Calibri" panose="020F0502020204030204" pitchFamily="34" charset="0"/>
            </a:endParaRPr>
          </a:p>
        </p:txBody>
      </p:sp>
      <p:sp>
        <p:nvSpPr>
          <p:cNvPr id="87" name="Google Shape;87;p4"/>
          <p:cNvSpPr/>
          <p:nvPr/>
        </p:nvSpPr>
        <p:spPr>
          <a:xfrm>
            <a:off x="17439280" y="12865100"/>
            <a:ext cx="431854" cy="5588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2400"/>
              <a:buFont typeface="Poppins"/>
              <a:buNone/>
            </a:pPr>
            <a:r>
              <a:rPr lang="en-US" sz="2400" b="1"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Poppins"/>
              </a:rPr>
              <a:t>@</a:t>
            </a:r>
            <a:endParaRPr sz="24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88" name="Google Shape;88;p4"/>
          <p:cNvSpPr/>
          <p:nvPr/>
        </p:nvSpPr>
        <p:spPr>
          <a:xfrm>
            <a:off x="17807626" y="12852400"/>
            <a:ext cx="6160270" cy="5842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2400"/>
              <a:buFont typeface="Arial"/>
              <a:buNone/>
            </a:pPr>
            <a:r>
              <a:rPr lang="en-US" sz="2400" b="0"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nits hacks submission- template</a:t>
            </a:r>
            <a:endParaRPr sz="24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89" name="Google Shape;89;p4"/>
          <p:cNvSpPr/>
          <p:nvPr/>
        </p:nvSpPr>
        <p:spPr>
          <a:xfrm>
            <a:off x="7506616" y="565786"/>
            <a:ext cx="9187496" cy="121073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0000"/>
              </a:buClr>
              <a:buSzPts val="6400"/>
              <a:buFont typeface="Arial"/>
              <a:buNone/>
            </a:pPr>
            <a:r>
              <a:rPr lang="en-US" sz="64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FEASIBILITY AND VIABILITY</a:t>
            </a:r>
            <a:endParaRPr sz="64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90" name="Google Shape;90;p4"/>
          <p:cNvSpPr/>
          <p:nvPr/>
        </p:nvSpPr>
        <p:spPr>
          <a:xfrm>
            <a:off x="1079635" y="660400"/>
            <a:ext cx="2942534" cy="78316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0000"/>
              </a:buClr>
              <a:buSzPts val="3200"/>
              <a:buFont typeface="Arial"/>
              <a:buNone/>
            </a:pPr>
            <a:r>
              <a:rPr lang="en-US" sz="32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Juice Pila Do</a:t>
            </a:r>
            <a:endParaRPr sz="32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91" name="Google Shape;91;p4"/>
          <p:cNvSpPr/>
          <p:nvPr/>
        </p:nvSpPr>
        <p:spPr>
          <a:xfrm>
            <a:off x="414919" y="12395200"/>
            <a:ext cx="668950" cy="1227667"/>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000000"/>
              </a:buClr>
              <a:buSzPts val="5000"/>
              <a:buFont typeface="Arial"/>
              <a:buNone/>
            </a:pPr>
            <a:r>
              <a:rPr lang="en-US" sz="50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4</a:t>
            </a:r>
            <a:endParaRPr sz="50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3" name="TextBox 2">
            <a:extLst>
              <a:ext uri="{FF2B5EF4-FFF2-40B4-BE49-F238E27FC236}">
                <a16:creationId xmlns:a16="http://schemas.microsoft.com/office/drawing/2014/main" id="{CF4AC170-720F-5811-D25E-E0692C6E71B6}"/>
              </a:ext>
            </a:extLst>
          </p:cNvPr>
          <p:cNvSpPr txBox="1"/>
          <p:nvPr/>
        </p:nvSpPr>
        <p:spPr>
          <a:xfrm>
            <a:off x="958286" y="2388235"/>
            <a:ext cx="14067692" cy="10625986"/>
          </a:xfrm>
          <a:prstGeom prst="rect">
            <a:avLst/>
          </a:prstGeom>
          <a:noFill/>
        </p:spPr>
        <p:txBody>
          <a:bodyPr wrap="square">
            <a:spAutoFit/>
          </a:bodyPr>
          <a:lstStyle/>
          <a:p>
            <a:pPr>
              <a:spcBef>
                <a:spcPts val="110"/>
              </a:spcBef>
            </a:pPr>
            <a:r>
              <a:rPr lang="en-US" sz="2800" b="1" dirty="0">
                <a:effectLst/>
                <a:latin typeface="Calibri" panose="020F0502020204030204" pitchFamily="34" charset="0"/>
                <a:ea typeface="Calibri" panose="020F0502020204030204" pitchFamily="34" charset="0"/>
                <a:cs typeface="Calibri" panose="020F0502020204030204" pitchFamily="34" charset="0"/>
              </a:rPr>
              <a:t>Feasibility Analysis:</a:t>
            </a:r>
          </a:p>
          <a:p>
            <a:pPr marL="285750" indent="-285750">
              <a:spcBef>
                <a:spcPts val="110"/>
              </a:spcBef>
              <a:buFont typeface="Wingdings" panose="05000000000000000000" pitchFamily="2" charset="2"/>
              <a:buChar char="Ø"/>
            </a:pPr>
            <a:r>
              <a:rPr lang="en-US" sz="2800" b="1" dirty="0">
                <a:effectLst/>
                <a:latin typeface="Calibri" panose="020F0502020204030204" pitchFamily="34" charset="0"/>
                <a:ea typeface="Calibri" panose="020F0502020204030204" pitchFamily="34" charset="0"/>
                <a:cs typeface="Calibri" panose="020F0502020204030204" pitchFamily="34" charset="0"/>
              </a:rPr>
              <a:t>Data Availability:</a:t>
            </a:r>
          </a:p>
          <a:p>
            <a:pPr>
              <a:spcBef>
                <a:spcPts val="110"/>
              </a:spcBef>
            </a:pPr>
            <a:r>
              <a:rPr lang="en-US" sz="2800" dirty="0">
                <a:effectLst/>
                <a:latin typeface="Calibri" panose="020F0502020204030204" pitchFamily="34" charset="0"/>
                <a:ea typeface="Calibri" panose="020F0502020204030204" pitchFamily="34" charset="0"/>
                <a:cs typeface="Calibri" panose="020F0502020204030204" pitchFamily="34" charset="0"/>
              </a:rPr>
              <a:t>Delhi has extensive historical data on electricity demand, weather, and solar generation, making the project highly feasible. With easily accessible data, the model can be trained efficiently.</a:t>
            </a:r>
          </a:p>
          <a:p>
            <a:pPr marL="285750" indent="-285750">
              <a:spcBef>
                <a:spcPts val="110"/>
              </a:spcBef>
              <a:buFont typeface="Wingdings" panose="05000000000000000000" pitchFamily="2" charset="2"/>
              <a:buChar char="Ø"/>
            </a:pPr>
            <a:r>
              <a:rPr lang="en-US" sz="2800" b="1" dirty="0">
                <a:effectLst/>
                <a:latin typeface="Calibri" panose="020F0502020204030204" pitchFamily="34" charset="0"/>
                <a:ea typeface="Calibri" panose="020F0502020204030204" pitchFamily="34" charset="0"/>
                <a:cs typeface="Calibri" panose="020F0502020204030204" pitchFamily="34" charset="0"/>
              </a:rPr>
              <a:t>Technological Maturity:</a:t>
            </a:r>
          </a:p>
          <a:p>
            <a:pPr>
              <a:spcBef>
                <a:spcPts val="110"/>
              </a:spcBef>
            </a:pPr>
            <a:r>
              <a:rPr lang="en-US" sz="2800" dirty="0">
                <a:effectLst/>
                <a:latin typeface="Calibri" panose="020F0502020204030204" pitchFamily="34" charset="0"/>
                <a:ea typeface="Calibri" panose="020F0502020204030204" pitchFamily="34" charset="0"/>
                <a:cs typeface="Calibri" panose="020F0502020204030204" pitchFamily="34" charset="0"/>
              </a:rPr>
              <a:t>Proven machine learning techniques like time-series forecasting, regression, and neural networks are ideal for electricity demand projection, ensuring technical viability.</a:t>
            </a:r>
          </a:p>
          <a:p>
            <a:pPr marL="285750" indent="-285750">
              <a:spcBef>
                <a:spcPts val="110"/>
              </a:spcBef>
              <a:buFont typeface="Wingdings" panose="05000000000000000000" pitchFamily="2" charset="2"/>
              <a:buChar char="Ø"/>
            </a:pPr>
            <a:r>
              <a:rPr lang="en-US" sz="2800" b="1" dirty="0">
                <a:effectLst/>
                <a:latin typeface="Calibri" panose="020F0502020204030204" pitchFamily="34" charset="0"/>
                <a:ea typeface="Calibri" panose="020F0502020204030204" pitchFamily="34" charset="0"/>
                <a:cs typeface="Calibri" panose="020F0502020204030204" pitchFamily="34" charset="0"/>
              </a:rPr>
              <a:t>Scalability and Adaptability:</a:t>
            </a:r>
          </a:p>
          <a:p>
            <a:pPr>
              <a:spcBef>
                <a:spcPts val="110"/>
              </a:spcBef>
            </a:pPr>
            <a:r>
              <a:rPr lang="en-US" sz="2800" dirty="0">
                <a:effectLst/>
                <a:latin typeface="Calibri" panose="020F0502020204030204" pitchFamily="34" charset="0"/>
                <a:ea typeface="Calibri" panose="020F0502020204030204" pitchFamily="34" charset="0"/>
                <a:cs typeface="Calibri" panose="020F0502020204030204" pitchFamily="34" charset="0"/>
              </a:rPr>
              <a:t>The model is scalable and adaptable, allowing application beyond Delhi to other regions with similar power system characteristics.</a:t>
            </a:r>
          </a:p>
          <a:p>
            <a:pPr>
              <a:spcBef>
                <a:spcPts val="110"/>
              </a:spcBef>
            </a:pPr>
            <a:r>
              <a:rPr lang="en-US" sz="2800" dirty="0">
                <a:effectLst/>
                <a:latin typeface="Calibri" panose="020F0502020204030204" pitchFamily="34" charset="0"/>
                <a:ea typeface="Calibri" panose="020F0502020204030204" pitchFamily="34" charset="0"/>
                <a:cs typeface="Calibri" panose="020F0502020204030204" pitchFamily="34" charset="0"/>
              </a:rPr>
              <a:t>Key Strengths and Opportunities:</a:t>
            </a:r>
          </a:p>
          <a:p>
            <a:pPr marL="285750" indent="-285750">
              <a:spcBef>
                <a:spcPts val="110"/>
              </a:spcBef>
              <a:buFont typeface="Wingdings" panose="05000000000000000000" pitchFamily="2" charset="2"/>
              <a:buChar char="Ø"/>
            </a:pPr>
            <a:r>
              <a:rPr lang="en-US" sz="2800" b="1" dirty="0">
                <a:effectLst/>
                <a:latin typeface="Calibri" panose="020F0502020204030204" pitchFamily="34" charset="0"/>
                <a:ea typeface="Calibri" panose="020F0502020204030204" pitchFamily="34" charset="0"/>
                <a:cs typeface="Calibri" panose="020F0502020204030204" pitchFamily="34" charset="0"/>
              </a:rPr>
              <a:t>Accurate Forecasting:</a:t>
            </a:r>
          </a:p>
          <a:p>
            <a:pPr>
              <a:spcBef>
                <a:spcPts val="110"/>
              </a:spcBef>
            </a:pPr>
            <a:r>
              <a:rPr lang="en-US" sz="2800" dirty="0">
                <a:effectLst/>
                <a:latin typeface="Calibri" panose="020F0502020204030204" pitchFamily="34" charset="0"/>
                <a:ea typeface="Calibri" panose="020F0502020204030204" pitchFamily="34" charset="0"/>
                <a:cs typeface="Calibri" panose="020F0502020204030204" pitchFamily="34" charset="0"/>
              </a:rPr>
              <a:t>Integrating weather, holidays, and real estate growth will enhance forecast accuracy, leading to more efficient power procurement and cost reduction.</a:t>
            </a:r>
          </a:p>
          <a:p>
            <a:pPr marL="285750" indent="-285750">
              <a:spcBef>
                <a:spcPts val="110"/>
              </a:spcBef>
              <a:buFont typeface="Wingdings" panose="05000000000000000000" pitchFamily="2" charset="2"/>
              <a:buChar char="Ø"/>
            </a:pPr>
            <a:r>
              <a:rPr lang="en-US" sz="2800" b="1" dirty="0">
                <a:effectLst/>
                <a:latin typeface="Calibri" panose="020F0502020204030204" pitchFamily="34" charset="0"/>
                <a:ea typeface="Calibri" panose="020F0502020204030204" pitchFamily="34" charset="0"/>
                <a:cs typeface="Calibri" panose="020F0502020204030204" pitchFamily="34" charset="0"/>
              </a:rPr>
              <a:t>Regular Updates:</a:t>
            </a:r>
          </a:p>
          <a:p>
            <a:pPr>
              <a:spcBef>
                <a:spcPts val="110"/>
              </a:spcBef>
            </a:pPr>
            <a:r>
              <a:rPr lang="en-US" sz="2800" dirty="0">
                <a:effectLst/>
                <a:latin typeface="Calibri" panose="020F0502020204030204" pitchFamily="34" charset="0"/>
                <a:ea typeface="Calibri" panose="020F0502020204030204" pitchFamily="34" charset="0"/>
                <a:cs typeface="Calibri" panose="020F0502020204030204" pitchFamily="34" charset="0"/>
              </a:rPr>
              <a:t>The model’s ability to incorporate regular </a:t>
            </a:r>
            <a:r>
              <a:rPr lang="en-US" sz="2800" dirty="0" err="1">
                <a:effectLst/>
                <a:latin typeface="Calibri" panose="020F0502020204030204" pitchFamily="34" charset="0"/>
                <a:ea typeface="Calibri" panose="020F0502020204030204" pitchFamily="34" charset="0"/>
                <a:cs typeface="Calibri" panose="020F0502020204030204" pitchFamily="34" charset="0"/>
              </a:rPr>
              <a:t>updation</a:t>
            </a:r>
            <a:r>
              <a:rPr lang="en-US" sz="2800" dirty="0">
                <a:effectLst/>
                <a:latin typeface="Calibri" panose="020F0502020204030204" pitchFamily="34" charset="0"/>
                <a:ea typeface="Calibri" panose="020F0502020204030204" pitchFamily="34" charset="0"/>
                <a:cs typeface="Calibri" panose="020F0502020204030204" pitchFamily="34" charset="0"/>
              </a:rPr>
              <a:t> of data ensuring continuous improvement and accuracy in dynamic environments.</a:t>
            </a:r>
          </a:p>
          <a:p>
            <a:pPr marL="285750" indent="-285750">
              <a:spcBef>
                <a:spcPts val="110"/>
              </a:spcBef>
              <a:buFont typeface="Wingdings" panose="05000000000000000000" pitchFamily="2" charset="2"/>
              <a:buChar char="Ø"/>
            </a:pPr>
            <a:r>
              <a:rPr lang="en-US" sz="2800" b="1" dirty="0">
                <a:effectLst/>
                <a:latin typeface="Calibri" panose="020F0502020204030204" pitchFamily="34" charset="0"/>
                <a:ea typeface="Calibri" panose="020F0502020204030204" pitchFamily="34" charset="0"/>
                <a:cs typeface="Calibri" panose="020F0502020204030204" pitchFamily="34" charset="0"/>
              </a:rPr>
              <a:t>Innovative Features:</a:t>
            </a:r>
          </a:p>
          <a:p>
            <a:pPr>
              <a:spcBef>
                <a:spcPts val="110"/>
              </a:spcBef>
            </a:pPr>
            <a:r>
              <a:rPr lang="en-US" sz="2800" dirty="0">
                <a:effectLst/>
                <a:latin typeface="Calibri" panose="020F0502020204030204" pitchFamily="34" charset="0"/>
                <a:ea typeface="Calibri" panose="020F0502020204030204" pitchFamily="34" charset="0"/>
                <a:cs typeface="Calibri" panose="020F0502020204030204" pitchFamily="34" charset="0"/>
              </a:rPr>
              <a:t>Duck Curve compensation and regional load growth differentiation provide unique advantages, addressing solar variability and uneven urbanization.</a:t>
            </a:r>
          </a:p>
          <a:p>
            <a:pPr>
              <a:spcBef>
                <a:spcPts val="110"/>
              </a:spcBef>
            </a:pPr>
            <a:r>
              <a:rPr lang="en-US" sz="2800" dirty="0">
                <a:effectLst/>
                <a:latin typeface="Calibri" panose="020F0502020204030204" pitchFamily="34" charset="0"/>
                <a:ea typeface="Calibri" panose="020F0502020204030204" pitchFamily="34" charset="0"/>
                <a:cs typeface="Calibri" panose="020F0502020204030204" pitchFamily="34" charset="0"/>
              </a:rPr>
              <a:t>Leveraging advanced AI and machine learning, this solution is feasible, scalable, and effective for optimizing Delhi's electricity demand and peak load forecasting.</a:t>
            </a:r>
          </a:p>
          <a:p>
            <a:pPr>
              <a:spcBef>
                <a:spcPts val="110"/>
              </a:spcBef>
            </a:pPr>
            <a:br>
              <a:rPr lang="en-US" sz="2800" dirty="0">
                <a:effectLst/>
                <a:latin typeface="Calibri" panose="020F0502020204030204" pitchFamily="34" charset="0"/>
                <a:ea typeface="Calibri" panose="020F0502020204030204" pitchFamily="34" charset="0"/>
                <a:cs typeface="Calibri" panose="020F0502020204030204" pitchFamily="34" charset="0"/>
              </a:rPr>
            </a:br>
            <a:endParaRPr lang="en-US" sz="2800" b="0" dirty="0">
              <a:solidFill>
                <a:srgbClr val="CCCCCC"/>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E5975F79-B6D9-0DD4-B053-B0EFFECA1A66}"/>
              </a:ext>
            </a:extLst>
          </p:cNvPr>
          <p:cNvPicPr>
            <a:picLocks noChangeAspect="1"/>
          </p:cNvPicPr>
          <p:nvPr/>
        </p:nvPicPr>
        <p:blipFill>
          <a:blip r:embed="rId6"/>
          <a:srcRect r="1283"/>
          <a:stretch/>
        </p:blipFill>
        <p:spPr>
          <a:xfrm>
            <a:off x="14950201" y="2870200"/>
            <a:ext cx="9017696" cy="949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0"/>
        <p:cNvGrpSpPr/>
        <p:nvPr/>
      </p:nvGrpSpPr>
      <p:grpSpPr>
        <a:xfrm>
          <a:off x="0" y="0"/>
          <a:ext cx="0" cy="0"/>
          <a:chOff x="0" y="0"/>
          <a:chExt cx="0" cy="0"/>
        </a:xfrm>
      </p:grpSpPr>
      <p:pic>
        <p:nvPicPr>
          <p:cNvPr id="101" name="Google Shape;101;p5" descr=" "/>
          <p:cNvPicPr preferRelativeResize="0"/>
          <p:nvPr/>
        </p:nvPicPr>
        <p:blipFill rotWithShape="1">
          <a:blip r:embed="rId3">
            <a:alphaModFix/>
          </a:blip>
          <a:srcRect/>
          <a:stretch/>
        </p:blipFill>
        <p:spPr>
          <a:xfrm>
            <a:off x="15953194" y="12515850"/>
            <a:ext cx="8433854" cy="1200150"/>
          </a:xfrm>
          <a:prstGeom prst="rect">
            <a:avLst/>
          </a:prstGeom>
          <a:noFill/>
          <a:ln>
            <a:noFill/>
          </a:ln>
        </p:spPr>
      </p:pic>
      <p:pic>
        <p:nvPicPr>
          <p:cNvPr id="102" name="Google Shape;102;p5" descr=" "/>
          <p:cNvPicPr preferRelativeResize="0"/>
          <p:nvPr/>
        </p:nvPicPr>
        <p:blipFill rotWithShape="1">
          <a:blip r:embed="rId4">
            <a:alphaModFix/>
          </a:blip>
          <a:srcRect/>
          <a:stretch/>
        </p:blipFill>
        <p:spPr>
          <a:xfrm>
            <a:off x="21452981" y="571500"/>
            <a:ext cx="2286286" cy="2286000"/>
          </a:xfrm>
          <a:prstGeom prst="rect">
            <a:avLst/>
          </a:prstGeom>
          <a:noFill/>
          <a:ln>
            <a:noFill/>
          </a:ln>
        </p:spPr>
      </p:pic>
      <p:pic>
        <p:nvPicPr>
          <p:cNvPr id="103" name="Google Shape;103;p5" descr=" "/>
          <p:cNvPicPr preferRelativeResize="0"/>
          <p:nvPr/>
        </p:nvPicPr>
        <p:blipFill rotWithShape="1">
          <a:blip r:embed="rId5">
            <a:alphaModFix/>
          </a:blip>
          <a:srcRect/>
          <a:stretch/>
        </p:blipFill>
        <p:spPr>
          <a:xfrm>
            <a:off x="21783223" y="1064685"/>
            <a:ext cx="1616404" cy="1136225"/>
          </a:xfrm>
          <a:prstGeom prst="rect">
            <a:avLst/>
          </a:prstGeom>
          <a:noFill/>
          <a:ln>
            <a:noFill/>
          </a:ln>
        </p:spPr>
      </p:pic>
      <p:sp>
        <p:nvSpPr>
          <p:cNvPr id="104" name="Google Shape;104;p5"/>
          <p:cNvSpPr/>
          <p:nvPr/>
        </p:nvSpPr>
        <p:spPr>
          <a:xfrm>
            <a:off x="21772169" y="2035175"/>
            <a:ext cx="1648666" cy="35306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1440"/>
              <a:buFont typeface="Arial"/>
              <a:buNone/>
            </a:pPr>
            <a:r>
              <a:rPr lang="en-US" sz="1440" b="0"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\nits hacks 7.0</a:t>
            </a:r>
            <a:endParaRPr sz="144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05" name="Google Shape;105;p5"/>
          <p:cNvSpPr/>
          <p:nvPr/>
        </p:nvSpPr>
        <p:spPr>
          <a:xfrm>
            <a:off x="17490086" y="12852400"/>
            <a:ext cx="6427003" cy="48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a typeface="Calibri" panose="020F0502020204030204" pitchFamily="34" charset="0"/>
              <a:cs typeface="Calibri" panose="020F0502020204030204" pitchFamily="34" charset="0"/>
            </a:endParaRPr>
          </a:p>
        </p:txBody>
      </p:sp>
      <p:sp>
        <p:nvSpPr>
          <p:cNvPr id="106" name="Google Shape;106;p5"/>
          <p:cNvSpPr/>
          <p:nvPr/>
        </p:nvSpPr>
        <p:spPr>
          <a:xfrm>
            <a:off x="17439280" y="12865100"/>
            <a:ext cx="431854" cy="5588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2400"/>
              <a:buFont typeface="Poppins"/>
              <a:buNone/>
            </a:pPr>
            <a:r>
              <a:rPr lang="en-US" sz="2400" b="1"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Poppins"/>
              </a:rPr>
              <a:t>@</a:t>
            </a:r>
            <a:endParaRPr sz="24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07" name="Google Shape;107;p5"/>
          <p:cNvSpPr/>
          <p:nvPr/>
        </p:nvSpPr>
        <p:spPr>
          <a:xfrm>
            <a:off x="17807626" y="12852400"/>
            <a:ext cx="6160270" cy="5842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2400"/>
              <a:buFont typeface="Arial"/>
              <a:buNone/>
            </a:pPr>
            <a:r>
              <a:rPr lang="en-US" sz="2400" b="0"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nits hacks submission- template</a:t>
            </a:r>
            <a:endParaRPr sz="24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08" name="Google Shape;108;p5"/>
          <p:cNvSpPr/>
          <p:nvPr/>
        </p:nvSpPr>
        <p:spPr>
          <a:xfrm>
            <a:off x="8581292" y="612339"/>
            <a:ext cx="9797158" cy="121073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0000"/>
              </a:buClr>
              <a:buSzPts val="6400"/>
              <a:buFont typeface="Arial"/>
              <a:buNone/>
            </a:pPr>
            <a:r>
              <a:rPr lang="en-US" sz="64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IMPACT AND BENEFITS</a:t>
            </a:r>
            <a:endParaRPr sz="64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09" name="Google Shape;109;p5"/>
          <p:cNvSpPr/>
          <p:nvPr/>
        </p:nvSpPr>
        <p:spPr>
          <a:xfrm>
            <a:off x="1079635" y="660400"/>
            <a:ext cx="2942534" cy="78316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0000"/>
              </a:buClr>
              <a:buSzPts val="3200"/>
              <a:buFont typeface="Arial"/>
              <a:buNone/>
            </a:pPr>
            <a:r>
              <a:rPr lang="en-US" sz="32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Juice Pila Do</a:t>
            </a:r>
            <a:endParaRPr sz="32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10" name="Google Shape;110;p5"/>
          <p:cNvSpPr/>
          <p:nvPr/>
        </p:nvSpPr>
        <p:spPr>
          <a:xfrm>
            <a:off x="453023" y="12395200"/>
            <a:ext cx="592741" cy="1227667"/>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000000"/>
              </a:buClr>
              <a:buSzPts val="5000"/>
              <a:buFont typeface="Arial"/>
              <a:buNone/>
            </a:pPr>
            <a:r>
              <a:rPr lang="en-US" sz="50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5</a:t>
            </a:r>
            <a:endParaRPr sz="50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11" name="Google Shape;111;p5"/>
          <p:cNvSpPr/>
          <p:nvPr/>
        </p:nvSpPr>
        <p:spPr>
          <a:xfrm>
            <a:off x="2730841" y="5676900"/>
            <a:ext cx="18938067" cy="198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2B3F2EB7-E31A-4134-3C98-A14B0ED9F763}"/>
              </a:ext>
            </a:extLst>
          </p:cNvPr>
          <p:cNvPicPr>
            <a:picLocks noChangeAspect="1"/>
          </p:cNvPicPr>
          <p:nvPr/>
        </p:nvPicPr>
        <p:blipFill>
          <a:blip r:embed="rId6"/>
          <a:stretch>
            <a:fillRect/>
          </a:stretch>
        </p:blipFill>
        <p:spPr>
          <a:xfrm>
            <a:off x="8314447" y="4205246"/>
            <a:ext cx="7758280" cy="5881729"/>
          </a:xfrm>
          <a:prstGeom prst="rect">
            <a:avLst/>
          </a:prstGeom>
        </p:spPr>
      </p:pic>
      <p:sp>
        <p:nvSpPr>
          <p:cNvPr id="5" name="TextBox 4">
            <a:extLst>
              <a:ext uri="{FF2B5EF4-FFF2-40B4-BE49-F238E27FC236}">
                <a16:creationId xmlns:a16="http://schemas.microsoft.com/office/drawing/2014/main" id="{95F55B7A-D879-F9D8-D022-24ECD2269FB6}"/>
              </a:ext>
            </a:extLst>
          </p:cNvPr>
          <p:cNvSpPr txBox="1"/>
          <p:nvPr/>
        </p:nvSpPr>
        <p:spPr>
          <a:xfrm>
            <a:off x="823012" y="3637673"/>
            <a:ext cx="7758280" cy="5693866"/>
          </a:xfrm>
          <a:prstGeom prst="rect">
            <a:avLst/>
          </a:prstGeom>
          <a:noFill/>
        </p:spPr>
        <p:txBody>
          <a:bodyPr wrap="square">
            <a:spAutoFit/>
          </a:bodyPr>
          <a:lstStyle/>
          <a:p>
            <a:pPr marL="285750" marR="0" lvl="0" indent="-285750" algn="just" defTabSz="4572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kumimoji="0" lang="en-US" sz="28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rPr>
              <a:t>Economic Benefits:</a:t>
            </a:r>
          </a:p>
          <a:p>
            <a:pPr marL="342900" marR="0" lvl="0" indent="-342900" algn="just"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rPr>
              <a:t>Cost Optimization: The model allows power utilities to make better purchasing decisions, minimizing the need for costly last-minute power purchases. This helps reduce overall energy costs for consumers and utilities alike.</a:t>
            </a:r>
          </a:p>
          <a:p>
            <a:pPr marR="0" lvl="0" algn="just" defTabSz="457200" rtl="0" eaLnBrk="1" fontAlgn="base" latinLnBrk="0" hangingPunct="1">
              <a:lnSpc>
                <a:spcPct val="100000"/>
              </a:lnSpc>
              <a:spcBef>
                <a:spcPct val="0"/>
              </a:spcBef>
              <a:spcAft>
                <a:spcPct val="0"/>
              </a:spcAft>
              <a:buClrTx/>
              <a:buSzTx/>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rPr>
              <a:t>Efficient Resource Allocation: Accurate forecasts will enable better management of power resources, leading to more efficient energy distribution and lower operational costs for utilities.</a:t>
            </a:r>
          </a:p>
        </p:txBody>
      </p:sp>
      <p:sp>
        <p:nvSpPr>
          <p:cNvPr id="7" name="TextBox 6">
            <a:extLst>
              <a:ext uri="{FF2B5EF4-FFF2-40B4-BE49-F238E27FC236}">
                <a16:creationId xmlns:a16="http://schemas.microsoft.com/office/drawing/2014/main" id="{2E3FE65F-0D6A-3645-AE06-AFF5ED46877A}"/>
              </a:ext>
            </a:extLst>
          </p:cNvPr>
          <p:cNvSpPr txBox="1"/>
          <p:nvPr/>
        </p:nvSpPr>
        <p:spPr>
          <a:xfrm>
            <a:off x="15953194" y="3637673"/>
            <a:ext cx="7293766" cy="4401205"/>
          </a:xfrm>
          <a:prstGeom prst="rect">
            <a:avLst/>
          </a:prstGeom>
          <a:noFill/>
        </p:spPr>
        <p:txBody>
          <a:bodyPr wrap="square">
            <a:spAutoFit/>
          </a:bodyPr>
          <a:lstStyle/>
          <a:p>
            <a:pPr marL="285750" marR="0" lvl="0" indent="-285750" algn="just" defTabSz="4572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kumimoji="0" lang="en-US" sz="28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rPr>
              <a:t>Social Benefits:</a:t>
            </a:r>
          </a:p>
          <a:p>
            <a:pPr marL="342900" marR="0" lvl="0" indent="-342900" algn="just"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rPr>
              <a:t>Improved Energy Reliability: Reduced load imbalances will lead to fewer blackouts, improving the quality of life for citizens and supporting business operations without disruptions.</a:t>
            </a:r>
          </a:p>
          <a:p>
            <a:pPr marL="342900" marR="0" lvl="0" indent="-342900" algn="just"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rPr>
              <a:t>Enhanced Energy Access: Efficient load forecasting will help extend reliable electricity to underserved or fast-developing regions.</a:t>
            </a:r>
          </a:p>
        </p:txBody>
      </p:sp>
      <p:sp>
        <p:nvSpPr>
          <p:cNvPr id="9" name="TextBox 8">
            <a:extLst>
              <a:ext uri="{FF2B5EF4-FFF2-40B4-BE49-F238E27FC236}">
                <a16:creationId xmlns:a16="http://schemas.microsoft.com/office/drawing/2014/main" id="{69D37371-103D-F7FD-CDED-2F120E474BA2}"/>
              </a:ext>
            </a:extLst>
          </p:cNvPr>
          <p:cNvSpPr txBox="1"/>
          <p:nvPr/>
        </p:nvSpPr>
        <p:spPr>
          <a:xfrm>
            <a:off x="4702152" y="9853479"/>
            <a:ext cx="14501058" cy="2246769"/>
          </a:xfrm>
          <a:prstGeom prst="rect">
            <a:avLst/>
          </a:prstGeom>
          <a:noFill/>
        </p:spPr>
        <p:txBody>
          <a:bodyPr wrap="square">
            <a:spAutoFit/>
          </a:bodyPr>
          <a:lstStyle/>
          <a:p>
            <a:pPr marL="285750" marR="0" lvl="0" indent="-285750" algn="just" defTabSz="4572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kumimoji="0" lang="en-US" sz="28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rPr>
              <a:t>Environmental Benefits:</a:t>
            </a:r>
          </a:p>
          <a:p>
            <a:pPr marL="342900" marR="0" lvl="0" indent="-342900" algn="just"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rPr>
              <a:t>Better Integration of Renewable Energy: By accounting for solar generation and compensating for the Duck Curve, the model will support greater integration of renewable energy sources, reducing dependency on fossil fuels and lowering carbon emissions.</a:t>
            </a:r>
            <a:endParaRPr lang="en-US" sz="2800" dirty="0">
              <a:solidFill>
                <a:prstClr val="black"/>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8"/>
        <p:cNvGrpSpPr/>
        <p:nvPr/>
      </p:nvGrpSpPr>
      <p:grpSpPr>
        <a:xfrm>
          <a:off x="0" y="0"/>
          <a:ext cx="0" cy="0"/>
          <a:chOff x="0" y="0"/>
          <a:chExt cx="0" cy="0"/>
        </a:xfrm>
      </p:grpSpPr>
      <p:pic>
        <p:nvPicPr>
          <p:cNvPr id="119" name="Google Shape;119;p6" descr=" "/>
          <p:cNvPicPr preferRelativeResize="0"/>
          <p:nvPr/>
        </p:nvPicPr>
        <p:blipFill rotWithShape="1">
          <a:blip r:embed="rId3">
            <a:alphaModFix/>
          </a:blip>
          <a:srcRect/>
          <a:stretch/>
        </p:blipFill>
        <p:spPr>
          <a:xfrm>
            <a:off x="15953194" y="12515850"/>
            <a:ext cx="8433854" cy="1200150"/>
          </a:xfrm>
          <a:prstGeom prst="rect">
            <a:avLst/>
          </a:prstGeom>
          <a:noFill/>
          <a:ln>
            <a:noFill/>
          </a:ln>
        </p:spPr>
      </p:pic>
      <p:pic>
        <p:nvPicPr>
          <p:cNvPr id="120" name="Google Shape;120;p6" descr=" "/>
          <p:cNvPicPr preferRelativeResize="0"/>
          <p:nvPr/>
        </p:nvPicPr>
        <p:blipFill rotWithShape="1">
          <a:blip r:embed="rId4">
            <a:alphaModFix/>
          </a:blip>
          <a:srcRect/>
          <a:stretch/>
        </p:blipFill>
        <p:spPr>
          <a:xfrm>
            <a:off x="21452981" y="571500"/>
            <a:ext cx="2286286" cy="2286000"/>
          </a:xfrm>
          <a:prstGeom prst="rect">
            <a:avLst/>
          </a:prstGeom>
          <a:noFill/>
          <a:ln>
            <a:noFill/>
          </a:ln>
        </p:spPr>
      </p:pic>
      <p:pic>
        <p:nvPicPr>
          <p:cNvPr id="121" name="Google Shape;121;p6" descr=" "/>
          <p:cNvPicPr preferRelativeResize="0"/>
          <p:nvPr/>
        </p:nvPicPr>
        <p:blipFill rotWithShape="1">
          <a:blip r:embed="rId5">
            <a:alphaModFix/>
          </a:blip>
          <a:srcRect/>
          <a:stretch/>
        </p:blipFill>
        <p:spPr>
          <a:xfrm>
            <a:off x="21783223" y="1064685"/>
            <a:ext cx="1616404" cy="1136225"/>
          </a:xfrm>
          <a:prstGeom prst="rect">
            <a:avLst/>
          </a:prstGeom>
          <a:noFill/>
          <a:ln>
            <a:noFill/>
          </a:ln>
        </p:spPr>
      </p:pic>
      <p:sp>
        <p:nvSpPr>
          <p:cNvPr id="122" name="Google Shape;122;p6"/>
          <p:cNvSpPr/>
          <p:nvPr/>
        </p:nvSpPr>
        <p:spPr>
          <a:xfrm>
            <a:off x="21772169" y="2035175"/>
            <a:ext cx="1648666" cy="35306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1440"/>
              <a:buFont typeface="Arial"/>
              <a:buNone/>
            </a:pPr>
            <a:r>
              <a:rPr lang="en-US" sz="1440" b="0"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\nits hacks 7.0</a:t>
            </a:r>
            <a:endParaRPr sz="144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23" name="Google Shape;123;p6"/>
          <p:cNvSpPr/>
          <p:nvPr/>
        </p:nvSpPr>
        <p:spPr>
          <a:xfrm>
            <a:off x="17490086" y="12852400"/>
            <a:ext cx="6427003" cy="48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a typeface="Calibri" panose="020F0502020204030204" pitchFamily="34" charset="0"/>
              <a:cs typeface="Calibri" panose="020F0502020204030204" pitchFamily="34" charset="0"/>
            </a:endParaRPr>
          </a:p>
        </p:txBody>
      </p:sp>
      <p:sp>
        <p:nvSpPr>
          <p:cNvPr id="124" name="Google Shape;124;p6"/>
          <p:cNvSpPr/>
          <p:nvPr/>
        </p:nvSpPr>
        <p:spPr>
          <a:xfrm>
            <a:off x="17439280" y="12865100"/>
            <a:ext cx="431854" cy="5588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2400"/>
              <a:buFont typeface="Poppins"/>
              <a:buNone/>
            </a:pPr>
            <a:r>
              <a:rPr lang="en-US" sz="2400" b="1"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Poppins"/>
              </a:rPr>
              <a:t>@</a:t>
            </a:r>
            <a:endParaRPr sz="24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25" name="Google Shape;125;p6"/>
          <p:cNvSpPr/>
          <p:nvPr/>
        </p:nvSpPr>
        <p:spPr>
          <a:xfrm>
            <a:off x="17807626" y="12852400"/>
            <a:ext cx="6160270" cy="5842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FFFFFF"/>
              </a:buClr>
              <a:buSzPts val="2400"/>
              <a:buFont typeface="Arial"/>
              <a:buNone/>
            </a:pPr>
            <a:r>
              <a:rPr lang="en-US" sz="2400" b="0" i="0" u="none" strike="noStrike" cap="none">
                <a:solidFill>
                  <a:srgbClr val="FFFFFF"/>
                </a:solidFill>
                <a:latin typeface="Calibri" panose="020F0502020204030204" pitchFamily="34" charset="0"/>
                <a:ea typeface="Calibri" panose="020F0502020204030204" pitchFamily="34" charset="0"/>
                <a:cs typeface="Calibri" panose="020F0502020204030204" pitchFamily="34" charset="0"/>
                <a:sym typeface="Arial"/>
              </a:rPr>
              <a:t>nits hacks submission- template</a:t>
            </a:r>
            <a:endParaRPr sz="24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26" name="Google Shape;126;p6"/>
          <p:cNvSpPr/>
          <p:nvPr/>
        </p:nvSpPr>
        <p:spPr>
          <a:xfrm>
            <a:off x="7502404" y="581547"/>
            <a:ext cx="12667717" cy="121073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0000"/>
              </a:buClr>
              <a:buSzPts val="6400"/>
              <a:buFont typeface="Arial"/>
              <a:buNone/>
            </a:pPr>
            <a:r>
              <a:rPr lang="en-US" sz="64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RESEARCH AND REFERENCES</a:t>
            </a:r>
            <a:endParaRPr sz="64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27" name="Google Shape;127;p6"/>
          <p:cNvSpPr/>
          <p:nvPr/>
        </p:nvSpPr>
        <p:spPr>
          <a:xfrm>
            <a:off x="1079635" y="660400"/>
            <a:ext cx="2942534" cy="78316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0000"/>
              </a:buClr>
              <a:buSzPts val="3200"/>
              <a:buFont typeface="Arial"/>
              <a:buNone/>
            </a:pPr>
            <a:r>
              <a:rPr lang="en-US" sz="32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Juice Pila Do</a:t>
            </a:r>
            <a:endParaRPr sz="32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28" name="Google Shape;128;p6"/>
          <p:cNvSpPr/>
          <p:nvPr/>
        </p:nvSpPr>
        <p:spPr>
          <a:xfrm>
            <a:off x="427620" y="12395200"/>
            <a:ext cx="656249" cy="1227667"/>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000000"/>
              </a:buClr>
              <a:buSzPts val="5000"/>
              <a:buFont typeface="Arial"/>
              <a:buNone/>
            </a:pPr>
            <a:r>
              <a:rPr lang="en-US" sz="50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rPr>
              <a:t>6</a:t>
            </a:r>
            <a:endParaRPr sz="5000" b="0" i="0" u="none" strike="noStrike" cap="none">
              <a:solidFill>
                <a:schemeClr val="dk1"/>
              </a:solidFill>
              <a:latin typeface="Calibri" panose="020F0502020204030204" pitchFamily="34" charset="0"/>
              <a:ea typeface="Calibri" panose="020F0502020204030204" pitchFamily="34" charset="0"/>
              <a:cs typeface="Calibri" panose="020F0502020204030204" pitchFamily="34" charset="0"/>
              <a:sym typeface="Calibri"/>
            </a:endParaRPr>
          </a:p>
        </p:txBody>
      </p:sp>
      <p:sp>
        <p:nvSpPr>
          <p:cNvPr id="129" name="Google Shape;129;p6"/>
          <p:cNvSpPr/>
          <p:nvPr/>
        </p:nvSpPr>
        <p:spPr>
          <a:xfrm>
            <a:off x="2730841" y="6527800"/>
            <a:ext cx="18938067" cy="8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a typeface="Calibri" panose="020F0502020204030204" pitchFamily="34" charset="0"/>
              <a:cs typeface="Calibri" panose="020F0502020204030204" pitchFamily="34" charset="0"/>
            </a:endParaRPr>
          </a:p>
        </p:txBody>
      </p:sp>
      <p:sp>
        <p:nvSpPr>
          <p:cNvPr id="130" name="Google Shape;130;p6"/>
          <p:cNvSpPr/>
          <p:nvPr/>
        </p:nvSpPr>
        <p:spPr>
          <a:xfrm>
            <a:off x="2730841" y="4135967"/>
            <a:ext cx="19115889" cy="977900"/>
          </a:xfrm>
          <a:prstGeom prst="rect">
            <a:avLst/>
          </a:prstGeom>
          <a:noFill/>
          <a:ln>
            <a:noFill/>
          </a:ln>
        </p:spPr>
        <p:txBody>
          <a:bodyPr spcFirstLastPara="1" wrap="square" lIns="0" tIns="0" rIns="0" bIns="0" anchor="t" anchorCtr="0">
            <a:noAutofit/>
          </a:bodyPr>
          <a:lstStyle/>
          <a:p>
            <a:pPr marL="342900" marR="0" lvl="0" indent="-342900" algn="just" defTabSz="4572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3200" dirty="0">
                <a:hlinkClick r:id="rId6"/>
              </a:rPr>
              <a:t>State Load </a:t>
            </a:r>
            <a:r>
              <a:rPr lang="en-US" sz="3200" dirty="0" err="1">
                <a:hlinkClick r:id="rId6"/>
              </a:rPr>
              <a:t>Despatch</a:t>
            </a:r>
            <a:r>
              <a:rPr lang="en-US" sz="3200" dirty="0">
                <a:hlinkClick r:id="rId6"/>
              </a:rPr>
              <a:t> Center (delhisldc.org)</a:t>
            </a:r>
            <a:r>
              <a:rPr lang="en-US" sz="3200" dirty="0"/>
              <a:t>: Used for collecting peak demand data.</a:t>
            </a:r>
          </a:p>
          <a:p>
            <a:pPr marL="285750" marR="0" lvl="0" indent="-285750" algn="just" defTabSz="457200" rtl="0" eaLnBrk="1" fontAlgn="base" latinLnBrk="0" hangingPunct="1">
              <a:lnSpc>
                <a:spcPct val="100000"/>
              </a:lnSpc>
              <a:spcBef>
                <a:spcPct val="0"/>
              </a:spcBef>
              <a:spcAft>
                <a:spcPct val="0"/>
              </a:spcAft>
              <a:buClrTx/>
              <a:buSzTx/>
              <a:buFont typeface="Wingdings" panose="05000000000000000000" pitchFamily="2" charset="2"/>
              <a:buChar char="Ø"/>
              <a:tabLst/>
              <a:defRPr/>
            </a:pPr>
            <a:endParaRPr lang="en-US" sz="3200" dirty="0"/>
          </a:p>
          <a:p>
            <a:pPr marL="342900" marR="0" lvl="0" indent="-342900" algn="just" defTabSz="4572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IN" sz="3200" dirty="0">
                <a:hlinkClick r:id="rId7"/>
              </a:rPr>
              <a:t>POWER | DAV (nasa.gov)</a:t>
            </a:r>
            <a:r>
              <a:rPr lang="en-IN" sz="3200" dirty="0"/>
              <a:t>: </a:t>
            </a:r>
            <a:r>
              <a:rPr lang="en-US" sz="3200" dirty="0"/>
              <a:t>Used for collecting weather data.</a:t>
            </a:r>
            <a:endParaRPr lang="en-IN" sz="3200" dirty="0"/>
          </a:p>
          <a:p>
            <a:pPr marL="342900" marR="0" lvl="0" indent="-342900" algn="just" defTabSz="457200" rtl="0" eaLnBrk="1" fontAlgn="base" latinLnBrk="0" hangingPunct="1">
              <a:lnSpc>
                <a:spcPct val="100000"/>
              </a:lnSpc>
              <a:spcBef>
                <a:spcPct val="0"/>
              </a:spcBef>
              <a:spcAft>
                <a:spcPct val="0"/>
              </a:spcAft>
              <a:buClrTx/>
              <a:buSzTx/>
              <a:buFont typeface="Wingdings" panose="05000000000000000000" pitchFamily="2" charset="2"/>
              <a:buChar char="Ø"/>
              <a:tabLst/>
              <a:defRPr/>
            </a:pPr>
            <a:endParaRPr lang="en-IN" sz="3200" dirty="0"/>
          </a:p>
          <a:p>
            <a:pPr marL="342900" marR="0" lvl="0" indent="-342900" algn="just" defTabSz="4572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3200" dirty="0">
                <a:hlinkClick r:id="rId8"/>
              </a:rPr>
              <a:t>Predicting city-scale daily electricity consumption using data-driven models – ScienceDirect</a:t>
            </a:r>
            <a:r>
              <a:rPr lang="en-US" sz="3200" dirty="0"/>
              <a:t>: Used for researching which model to use for our project.</a:t>
            </a:r>
            <a:endParaRPr kumimoji="0" lang="en-US" sz="3200" b="0" i="0" u="none" strike="noStrike" kern="1200" cap="none" spc="0" normalizeH="0" baseline="0" noProof="0" dirty="0">
              <a:ln>
                <a:noFill/>
              </a:ln>
              <a:solidFill>
                <a:prstClr val="black"/>
              </a:solidFill>
              <a:effectLst/>
              <a:uLnTx/>
              <a:uFillTx/>
              <a:latin typeface="Arial" pitchFamily="34" charset="0"/>
              <a:ea typeface="ＭＳ Ｐゴシック" pitchFamily="1" charset="-128"/>
              <a:cs typeface="Arial"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691</Words>
  <Application>Microsoft Office PowerPoint</Application>
  <PresentationFormat>Custom</PresentationFormat>
  <Paragraphs>90</Paragraphs>
  <Slides>6</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Calibri</vt:lpstr>
      <vt:lpstr>Poppins</vt:lpstr>
      <vt:lpstr>Arial</vt:lpstr>
      <vt:lpstr>Audiowide</vt:lpstr>
      <vt:lpstr>Poppins SemiBold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PptxGenJS</dc:creator>
  <cp:lastModifiedBy>Lakshit Khandelwal</cp:lastModifiedBy>
  <cp:revision>2</cp:revision>
  <dcterms:created xsi:type="dcterms:W3CDTF">2024-10-22T09:45:04Z</dcterms:created>
  <dcterms:modified xsi:type="dcterms:W3CDTF">2024-11-08T15:22:17Z</dcterms:modified>
</cp:coreProperties>
</file>